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24"/>
  </p:notesMasterIdLst>
  <p:handoutMasterIdLst>
    <p:handoutMasterId r:id="rId25"/>
  </p:handoutMasterIdLst>
  <p:sldIdLst>
    <p:sldId id="420" r:id="rId2"/>
    <p:sldId id="379" r:id="rId3"/>
    <p:sldId id="477" r:id="rId4"/>
    <p:sldId id="380" r:id="rId5"/>
    <p:sldId id="555" r:id="rId6"/>
    <p:sldId id="562" r:id="rId7"/>
    <p:sldId id="553" r:id="rId8"/>
    <p:sldId id="563" r:id="rId9"/>
    <p:sldId id="565" r:id="rId10"/>
    <p:sldId id="376" r:id="rId11"/>
    <p:sldId id="567" r:id="rId12"/>
    <p:sldId id="439" r:id="rId13"/>
    <p:sldId id="390" r:id="rId14"/>
    <p:sldId id="385" r:id="rId15"/>
    <p:sldId id="400" r:id="rId16"/>
    <p:sldId id="570" r:id="rId17"/>
    <p:sldId id="571" r:id="rId18"/>
    <p:sldId id="569" r:id="rId19"/>
    <p:sldId id="568" r:id="rId20"/>
    <p:sldId id="397" r:id="rId21"/>
    <p:sldId id="559" r:id="rId22"/>
    <p:sldId id="354" r:id="rId23"/>
  </p:sldIdLst>
  <p:sldSz cx="10080625" cy="7559675"/>
  <p:notesSz cx="6805613" cy="99441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679">
          <p15:clr>
            <a:srgbClr val="A4A3A4"/>
          </p15:clr>
        </p15:guide>
        <p15:guide id="2" pos="1945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LLES BESNARD" initials="GB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843" autoAdjust="0"/>
    <p:restoredTop sz="95280" autoAdjust="0"/>
  </p:normalViewPr>
  <p:slideViewPr>
    <p:cSldViewPr>
      <p:cViewPr varScale="1">
        <p:scale>
          <a:sx n="117" d="100"/>
          <a:sy n="117" d="100"/>
        </p:scale>
        <p:origin x="654" y="1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2886" y="54"/>
      </p:cViewPr>
      <p:guideLst>
        <p:guide orient="horz" pos="2679"/>
        <p:guide pos="19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66" cy="497575"/>
          </a:xfrm>
          <a:prstGeom prst="rect">
            <a:avLst/>
          </a:prstGeom>
        </p:spPr>
        <p:txBody>
          <a:bodyPr vert="horz" lIns="83914" tIns="41957" rIns="83914" bIns="41957" rtlCol="0"/>
          <a:lstStyle>
            <a:lvl1pPr algn="l">
              <a:defRPr sz="11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4418" y="0"/>
            <a:ext cx="2949766" cy="497575"/>
          </a:xfrm>
          <a:prstGeom prst="rect">
            <a:avLst/>
          </a:prstGeom>
        </p:spPr>
        <p:txBody>
          <a:bodyPr vert="horz" lIns="83914" tIns="41957" rIns="83914" bIns="41957" rtlCol="0"/>
          <a:lstStyle>
            <a:lvl1pPr algn="r">
              <a:defRPr sz="1100"/>
            </a:lvl1pPr>
          </a:lstStyle>
          <a:p>
            <a:fld id="{8E9538A7-40BE-4FD2-961C-72215EAFAC3F}" type="datetimeFigureOut">
              <a:rPr lang="fr-FR" smtClean="0"/>
              <a:t>29/03/2017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5050"/>
            <a:ext cx="2949766" cy="497574"/>
          </a:xfrm>
          <a:prstGeom prst="rect">
            <a:avLst/>
          </a:prstGeom>
        </p:spPr>
        <p:txBody>
          <a:bodyPr vert="horz" lIns="83914" tIns="41957" rIns="83914" bIns="41957" rtlCol="0" anchor="b"/>
          <a:lstStyle>
            <a:lvl1pPr algn="l">
              <a:defRPr sz="11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4418" y="9445050"/>
            <a:ext cx="2949766" cy="497574"/>
          </a:xfrm>
          <a:prstGeom prst="rect">
            <a:avLst/>
          </a:prstGeom>
        </p:spPr>
        <p:txBody>
          <a:bodyPr vert="horz" lIns="83914" tIns="41957" rIns="83914" bIns="41957" rtlCol="0" anchor="b"/>
          <a:lstStyle>
            <a:lvl1pPr algn="r">
              <a:defRPr sz="1100"/>
            </a:lvl1pPr>
          </a:lstStyle>
          <a:p>
            <a:fld id="{30E9F19C-A907-4431-BF98-F6A2A01340BC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52580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0" y="0"/>
            <a:ext cx="6805613" cy="99441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914" tIns="41957" rIns="83914" bIns="41957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fr-FR" altLang="fr-FR"/>
          </a:p>
        </p:txBody>
      </p:sp>
      <p:sp>
        <p:nvSpPr>
          <p:cNvPr id="2051" name="AutoShape 2"/>
          <p:cNvSpPr>
            <a:spLocks noChangeArrowheads="1"/>
          </p:cNvSpPr>
          <p:nvPr/>
        </p:nvSpPr>
        <p:spPr bwMode="auto">
          <a:xfrm>
            <a:off x="0" y="0"/>
            <a:ext cx="6805613" cy="99441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914" tIns="41957" rIns="83914" bIns="41957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fr-FR" altLang="fr-FR"/>
          </a:p>
        </p:txBody>
      </p:sp>
      <p:sp>
        <p:nvSpPr>
          <p:cNvPr id="2052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5650"/>
            <a:ext cx="4964113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4"/>
          <p:cNvSpPr>
            <a:spLocks noGrp="1" noChangeArrowheads="1"/>
          </p:cNvSpPr>
          <p:nvPr>
            <p:ph type="body"/>
          </p:nvPr>
        </p:nvSpPr>
        <p:spPr bwMode="auto">
          <a:xfrm>
            <a:off x="680276" y="4723263"/>
            <a:ext cx="5440775" cy="4470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 noProof="0"/>
          </a:p>
        </p:txBody>
      </p:sp>
      <p:sp>
        <p:nvSpPr>
          <p:cNvPr id="2054" name="Text Box 5"/>
          <p:cNvSpPr txBox="1">
            <a:spLocks noChangeArrowheads="1"/>
          </p:cNvSpPr>
          <p:nvPr/>
        </p:nvSpPr>
        <p:spPr bwMode="auto">
          <a:xfrm>
            <a:off x="1" y="0"/>
            <a:ext cx="2952624" cy="496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914" tIns="41957" rIns="83914" bIns="41957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fr-FR" altLang="fr-FR"/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3851561" y="0"/>
            <a:ext cx="2952624" cy="496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914" tIns="41957" rIns="83914" bIns="41957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fr-FR" altLang="fr-FR"/>
          </a:p>
        </p:txBody>
      </p:sp>
      <p:sp>
        <p:nvSpPr>
          <p:cNvPr id="2056" name="Text Box 7"/>
          <p:cNvSpPr txBox="1">
            <a:spLocks noChangeArrowheads="1"/>
          </p:cNvSpPr>
          <p:nvPr/>
        </p:nvSpPr>
        <p:spPr bwMode="auto">
          <a:xfrm>
            <a:off x="1" y="9446525"/>
            <a:ext cx="2952624" cy="496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914" tIns="41957" rIns="83914" bIns="41957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fr-FR" altLang="fr-FR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3851560" y="9446526"/>
            <a:ext cx="2949766" cy="493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SzPct val="100000"/>
              <a:tabLst>
                <a:tab pos="412289" algn="l"/>
                <a:tab pos="824576" algn="l"/>
                <a:tab pos="1236865" algn="l"/>
                <a:tab pos="1649153" algn="l"/>
                <a:tab pos="2061441" algn="l"/>
                <a:tab pos="2473729" algn="l"/>
                <a:tab pos="2886018" algn="l"/>
              </a:tabLst>
              <a:defRPr sz="13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fld id="{AA130B7D-CB77-424F-9EA7-531D55AB0BCA}" type="slidenum">
              <a:rPr lang="fr-FR" altLang="fr-FR"/>
              <a:pPr/>
              <a:t>‹Nr.›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598472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A130B7D-CB77-424F-9EA7-531D55AB0BCA}" type="slidenum">
              <a:rPr lang="fr-FR" altLang="fr-FR" smtClean="0"/>
              <a:pPr/>
              <a:t>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19537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A130B7D-CB77-424F-9EA7-531D55AB0BCA}" type="slidenum">
              <a:rPr lang="fr-FR" altLang="fr-FR" smtClean="0"/>
              <a:pPr/>
              <a:t>10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35821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A130B7D-CB77-424F-9EA7-531D55AB0BCA}" type="slidenum">
              <a:rPr lang="fr-FR" altLang="fr-FR" smtClean="0"/>
              <a:pPr/>
              <a:t>11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07696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A130B7D-CB77-424F-9EA7-531D55AB0BCA}" type="slidenum">
              <a:rPr lang="fr-FR" altLang="fr-FR" smtClean="0"/>
              <a:pPr/>
              <a:t>12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36448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A130B7D-CB77-424F-9EA7-531D55AB0BCA}" type="slidenum">
              <a:rPr lang="fr-FR" altLang="fr-FR" smtClean="0"/>
              <a:pPr/>
              <a:t>13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31760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A130B7D-CB77-424F-9EA7-531D55AB0BCA}" type="slidenum">
              <a:rPr lang="fr-FR" altLang="fr-FR" smtClean="0"/>
              <a:pPr/>
              <a:t>14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441675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A130B7D-CB77-424F-9EA7-531D55AB0BCA}" type="slidenum">
              <a:rPr lang="fr-FR" altLang="fr-FR" smtClean="0"/>
              <a:pPr/>
              <a:t>15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935459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A130B7D-CB77-424F-9EA7-531D55AB0BCA}" type="slidenum">
              <a:rPr lang="fr-FR" altLang="fr-FR" smtClean="0"/>
              <a:pPr/>
              <a:t>16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316922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A130B7D-CB77-424F-9EA7-531D55AB0BCA}" type="slidenum">
              <a:rPr lang="fr-FR" altLang="fr-FR" smtClean="0"/>
              <a:pPr/>
              <a:t>17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33155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A130B7D-CB77-424F-9EA7-531D55AB0BCA}" type="slidenum">
              <a:rPr lang="fr-FR" altLang="fr-FR" smtClean="0"/>
              <a:pPr/>
              <a:t>18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138534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A130B7D-CB77-424F-9EA7-531D55AB0BCA}" type="slidenum">
              <a:rPr lang="fr-FR" altLang="fr-FR" smtClean="0"/>
              <a:pPr/>
              <a:t>19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36048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A130B7D-CB77-424F-9EA7-531D55AB0BCA}" type="slidenum">
              <a:rPr lang="fr-FR" altLang="fr-FR" smtClean="0"/>
              <a:pPr/>
              <a:t>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662598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A130B7D-CB77-424F-9EA7-531D55AB0BCA}" type="slidenum">
              <a:rPr lang="fr-FR" altLang="fr-FR" smtClean="0"/>
              <a:pPr/>
              <a:t>20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954031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765C562-D2A0-4652-BA54-9617D9BC63C8}" type="slidenum">
              <a:rPr lang="fr-FR" altLang="fr-FR" sz="1400"/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fr-FR" altLang="fr-FR" sz="1400"/>
          </a:p>
        </p:txBody>
      </p:sp>
      <p:sp>
        <p:nvSpPr>
          <p:cNvPr id="624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2396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A130B7D-CB77-424F-9EA7-531D55AB0BCA}" type="slidenum">
              <a:rPr lang="fr-FR" altLang="fr-FR" smtClean="0"/>
              <a:pPr/>
              <a:t>22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7043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3A39924-307D-40A7-BD0D-FEBAA49C347E}" type="slidenum">
              <a:rPr lang="fr-FR" altLang="fr-FR"/>
              <a:pPr/>
              <a:t>3</a:t>
            </a:fld>
            <a:endParaRPr lang="fr-FR" altLang="fr-FR"/>
          </a:p>
        </p:txBody>
      </p:sp>
      <p:sp>
        <p:nvSpPr>
          <p:cNvPr id="870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6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62446" y="5056882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708920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A130B7D-CB77-424F-9EA7-531D55AB0BCA}" type="slidenum">
              <a:rPr lang="fr-FR" altLang="fr-FR" smtClean="0"/>
              <a:pPr/>
              <a:t>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66893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spcBef>
                <a:spcPct val="0"/>
              </a:spcBef>
              <a:buClrTx/>
              <a:buFontTx/>
              <a:buNone/>
            </a:pPr>
            <a:fld id="{70CEB51E-A21F-4279-A486-B920BFA4301F}" type="slidenum">
              <a:rPr lang="fr-FR" altLang="fr-FR" sz="1400"/>
              <a:pPr eaLnBrk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fr-FR" altLang="fr-FR" sz="1400"/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2446" y="5078413"/>
            <a:ext cx="6408712" cy="43681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628067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3A39924-307D-40A7-BD0D-FEBAA49C347E}" type="slidenum">
              <a:rPr lang="fr-FR" altLang="fr-FR"/>
              <a:pPr/>
              <a:t>6</a:t>
            </a:fld>
            <a:endParaRPr lang="fr-FR" altLang="fr-FR"/>
          </a:p>
        </p:txBody>
      </p:sp>
      <p:sp>
        <p:nvSpPr>
          <p:cNvPr id="870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6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438" y="5078413"/>
            <a:ext cx="6713587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dirty="0"/>
              <a:t>Originaire des forêts tropicales de l'Asie du Sud-Est, </a:t>
            </a:r>
            <a:r>
              <a:rPr lang="fr-FR" dirty="0" err="1"/>
              <a:t>Ae</a:t>
            </a:r>
            <a:r>
              <a:rPr lang="fr-FR" dirty="0"/>
              <a:t>. Albopictus s'est répandu dans le monde entier.</a:t>
            </a:r>
          </a:p>
          <a:p>
            <a:r>
              <a:rPr lang="fr-FR" dirty="0"/>
              <a:t>Cette distribution géographique s'est surtout produite au cours des trois dernières décennies par le transport</a:t>
            </a:r>
          </a:p>
          <a:p>
            <a:r>
              <a:rPr lang="fr-FR" dirty="0"/>
              <a:t>passif </a:t>
            </a:r>
          </a:p>
          <a:p>
            <a:r>
              <a:rPr lang="fr-FR" dirty="0"/>
              <a:t>Le transport passif par véhicules terrestres à partir des zones fortement infestées est considéré comme la voie </a:t>
            </a:r>
          </a:p>
          <a:p>
            <a:r>
              <a:rPr lang="fr-FR" dirty="0"/>
              <a:t>d'introduction de </a:t>
            </a:r>
            <a:r>
              <a:rPr lang="fr-FR" dirty="0" err="1"/>
              <a:t>Ae</a:t>
            </a:r>
            <a:r>
              <a:rPr lang="fr-FR" dirty="0"/>
              <a:t>. Albopictus dans le sud de la France, l'Allemagne, les Balkans, la République tchèque, </a:t>
            </a:r>
          </a:p>
          <a:p>
            <a:r>
              <a:rPr lang="fr-FR" dirty="0"/>
              <a:t>l'Espagne et la Suisse.</a:t>
            </a:r>
          </a:p>
          <a:p>
            <a:endParaRPr lang="fr-FR" dirty="0"/>
          </a:p>
          <a:p>
            <a:r>
              <a:rPr lang="fr-FR" dirty="0"/>
              <a:t>Le premier enregistrement de l'importation en Europe a été en Albanie en 1979 puis en 1990 en Italie (Gênes)</a:t>
            </a:r>
          </a:p>
          <a:p>
            <a:r>
              <a:rPr lang="fr-FR" dirty="0"/>
              <a:t>L'Italie est aujourd'hui le pays le plus fortement infesté d'Europe.</a:t>
            </a:r>
          </a:p>
          <a:p>
            <a:r>
              <a:rPr lang="fr-FR" dirty="0"/>
              <a:t>Le moustique a ensuite été signalé en France en 1999 et en Belgique en 2000.</a:t>
            </a:r>
          </a:p>
          <a:p>
            <a:r>
              <a:rPr lang="fr-FR" dirty="0"/>
              <a:t>Aedes albopictus a également été signalé au Tessin en Suisse depuis 2003.</a:t>
            </a:r>
          </a:p>
          <a:p>
            <a:r>
              <a:rPr lang="fr-FR" dirty="0"/>
              <a:t>En 2014, il est considéré comme installé dans le sud de l'Allemagne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102906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3A39924-307D-40A7-BD0D-FEBAA49C347E}" type="slidenum">
              <a:rPr lang="fr-FR" altLang="fr-FR"/>
              <a:pPr/>
              <a:t>7</a:t>
            </a:fld>
            <a:endParaRPr lang="fr-FR" altLang="fr-FR"/>
          </a:p>
        </p:txBody>
      </p:sp>
      <p:sp>
        <p:nvSpPr>
          <p:cNvPr id="870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6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439" y="5126976"/>
            <a:ext cx="6765080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dirty="0"/>
              <a:t>Aedes </a:t>
            </a:r>
            <a:r>
              <a:rPr lang="fr-FR" dirty="0" err="1"/>
              <a:t>japonicus</a:t>
            </a:r>
            <a:r>
              <a:rPr lang="fr-FR" dirty="0"/>
              <a:t> est endémique de la Corée, du Japon, de Taiwan, du sud de la Chine et de la Russie</a:t>
            </a:r>
          </a:p>
          <a:p>
            <a:r>
              <a:rPr lang="fr-FR" dirty="0"/>
              <a:t>Sa propagation s'est produite depuis les années 1990. </a:t>
            </a:r>
            <a:r>
              <a:rPr lang="fr-FR" dirty="0" err="1"/>
              <a:t>Ae</a:t>
            </a:r>
            <a:r>
              <a:rPr lang="fr-FR" dirty="0"/>
              <a:t>. </a:t>
            </a:r>
            <a:r>
              <a:rPr lang="fr-FR" dirty="0" err="1"/>
              <a:t>Japonicus</a:t>
            </a:r>
            <a:r>
              <a:rPr lang="fr-FR" dirty="0"/>
              <a:t> s'est déplacé vers de nouvelles zones </a:t>
            </a:r>
          </a:p>
          <a:p>
            <a:r>
              <a:rPr lang="fr-FR" dirty="0"/>
              <a:t>géographiques par le mouvement de pneus infestés. </a:t>
            </a:r>
          </a:p>
          <a:p>
            <a:r>
              <a:rPr lang="fr-FR" dirty="0"/>
              <a:t>Il a d'abord été signalé en dehors de son aire de répartition native en Nouvelle-Zélande.</a:t>
            </a:r>
          </a:p>
          <a:p>
            <a:r>
              <a:rPr lang="fr-FR" dirty="0"/>
              <a:t>Aedes </a:t>
            </a:r>
            <a:r>
              <a:rPr lang="fr-FR" dirty="0" err="1"/>
              <a:t>japonicus</a:t>
            </a:r>
            <a:r>
              <a:rPr lang="fr-FR" dirty="0"/>
              <a:t> a été signalé pour la première fois en Europe en 2000 dans le nord de la France </a:t>
            </a:r>
          </a:p>
          <a:p>
            <a:r>
              <a:rPr lang="fr-FR" dirty="0"/>
              <a:t>Il a ensuite été signalé en Belgique en 2002 dans un dépôt de pneus et confirmé en 2007 et 2008. </a:t>
            </a:r>
          </a:p>
          <a:p>
            <a:r>
              <a:rPr lang="fr-FR" dirty="0"/>
              <a:t>Il a été détecté en Suisse en 2008 suite à des signalements d’importantes nuisances et en Allemagne en 2011</a:t>
            </a:r>
          </a:p>
          <a:p>
            <a:r>
              <a:rPr lang="fr-FR" dirty="0"/>
              <a:t>Aucune voie d'introduction évidente n'a été identifiée </a:t>
            </a:r>
          </a:p>
          <a:p>
            <a:r>
              <a:rPr lang="fr-FR" dirty="0"/>
              <a:t>Il a été détecté en 2012 et 2013 aux Pays-Bas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410655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3A39924-307D-40A7-BD0D-FEBAA49C347E}" type="slidenum">
              <a:rPr lang="fr-FR" altLang="fr-FR"/>
              <a:pPr/>
              <a:t>8</a:t>
            </a:fld>
            <a:endParaRPr lang="fr-FR" altLang="fr-FR"/>
          </a:p>
        </p:txBody>
      </p:sp>
      <p:sp>
        <p:nvSpPr>
          <p:cNvPr id="870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6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5078413"/>
            <a:ext cx="680402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dirty="0"/>
              <a:t>Aedes </a:t>
            </a:r>
            <a:r>
              <a:rPr lang="fr-FR" dirty="0" err="1"/>
              <a:t>koreicus</a:t>
            </a:r>
            <a:r>
              <a:rPr lang="fr-FR" dirty="0"/>
              <a:t> est endémique au Japon, dans le nord-est de la Chine, en République de Corée (Corée du Sud)</a:t>
            </a:r>
          </a:p>
          <a:p>
            <a:r>
              <a:rPr lang="fr-FR" dirty="0"/>
              <a:t>Rien n'est connu sur la façon dont l'espèce a été initialement introduite en Europe (Belgique) ; 2008. </a:t>
            </a:r>
          </a:p>
          <a:p>
            <a:r>
              <a:rPr lang="fr-FR" dirty="0"/>
              <a:t>L'espèce a été signalée en Italie (Vénétie) en 2011 lors de la surveillance d'Aedes albopictus.</a:t>
            </a:r>
          </a:p>
          <a:p>
            <a:r>
              <a:rPr lang="fr-FR" dirty="0"/>
              <a:t>Les voies d'introduction de cette espèces n’ont pas pu être identifiées.</a:t>
            </a:r>
          </a:p>
          <a:p>
            <a:endParaRPr lang="fr-FR" altLang="fr-FR" dirty="0"/>
          </a:p>
          <a:p>
            <a:r>
              <a:rPr lang="fr-FR" dirty="0"/>
              <a:t>Considérant son fort chevauchement écologique et génétique avec Aedes </a:t>
            </a:r>
            <a:r>
              <a:rPr lang="fr-FR" dirty="0" err="1"/>
              <a:t>japonicus</a:t>
            </a:r>
            <a:r>
              <a:rPr lang="fr-FR" dirty="0"/>
              <a:t>  et sa capacité à survivre</a:t>
            </a:r>
          </a:p>
          <a:p>
            <a:r>
              <a:rPr lang="fr-FR" dirty="0"/>
              <a:t> aux hivers d'Europe du Nord, l'espèce peut être introduite et établie dans d'autres pays européens. </a:t>
            </a:r>
          </a:p>
          <a:p>
            <a:r>
              <a:rPr lang="fr-FR" dirty="0"/>
              <a:t>Il n'existe cependant pratiquement aucune information sur sa biologie.</a:t>
            </a:r>
          </a:p>
          <a:p>
            <a:r>
              <a:rPr lang="fr-FR" dirty="0"/>
              <a:t>Pour l’instant, il est donc impossible de prédire le risque futur.</a:t>
            </a:r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421216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3A39924-307D-40A7-BD0D-FEBAA49C347E}" type="slidenum">
              <a:rPr lang="fr-FR" altLang="fr-FR"/>
              <a:pPr/>
              <a:t>9</a:t>
            </a:fld>
            <a:endParaRPr lang="fr-FR" altLang="fr-FR"/>
          </a:p>
        </p:txBody>
      </p:sp>
      <p:sp>
        <p:nvSpPr>
          <p:cNvPr id="870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6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62446" y="5078413"/>
            <a:ext cx="6641579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dirty="0"/>
              <a:t>Contrairement </a:t>
            </a:r>
            <a:r>
              <a:rPr lang="fr-FR" dirty="0" err="1"/>
              <a:t>Ae</a:t>
            </a:r>
            <a:r>
              <a:rPr lang="fr-FR" dirty="0"/>
              <a:t>. Albopictus, la capacité de </a:t>
            </a:r>
            <a:r>
              <a:rPr lang="fr-FR" dirty="0" err="1"/>
              <a:t>Ae</a:t>
            </a:r>
            <a:r>
              <a:rPr lang="fr-FR" dirty="0"/>
              <a:t>. </a:t>
            </a:r>
            <a:r>
              <a:rPr lang="fr-FR" dirty="0" err="1"/>
              <a:t>Aegypti</a:t>
            </a:r>
            <a:r>
              <a:rPr lang="fr-FR" dirty="0"/>
              <a:t> à s’établir dans les régions plus tempérées est</a:t>
            </a:r>
          </a:p>
          <a:p>
            <a:r>
              <a:rPr lang="fr-FR" dirty="0"/>
              <a:t> actuellement restreinte en raison de son intolérance pour les hivers froids (forte mortalité des œufs exposés</a:t>
            </a:r>
          </a:p>
          <a:p>
            <a:r>
              <a:rPr lang="fr-FR" dirty="0"/>
              <a:t>au gel</a:t>
            </a:r>
          </a:p>
          <a:p>
            <a:endParaRPr lang="fr-FR" altLang="fr-FR" dirty="0"/>
          </a:p>
          <a:p>
            <a:r>
              <a:rPr lang="fr-FR" altLang="fr-FR" dirty="0"/>
              <a:t>Pour </a:t>
            </a:r>
            <a:r>
              <a:rPr lang="fr-FR" altLang="fr-FR" dirty="0" err="1"/>
              <a:t>Ae</a:t>
            </a:r>
            <a:r>
              <a:rPr lang="fr-FR" altLang="fr-FR" dirty="0"/>
              <a:t>. </a:t>
            </a:r>
            <a:r>
              <a:rPr lang="fr-FR" altLang="fr-FR" dirty="0" err="1"/>
              <a:t>atropalpus</a:t>
            </a:r>
            <a:r>
              <a:rPr lang="fr-FR" altLang="fr-FR" dirty="0"/>
              <a:t>, l’implantation en Europe reste, pour l’instant, limitée à quelques sites d’importation de</a:t>
            </a:r>
          </a:p>
          <a:p>
            <a:r>
              <a:rPr lang="fr-FR" altLang="fr-FR" dirty="0"/>
              <a:t> pneus. </a:t>
            </a:r>
            <a:r>
              <a:rPr lang="fr-FR" dirty="0"/>
              <a:t>Toutefois, la modélisation préliminaire montre que les conditions climatiques de l’Europe occidentale</a:t>
            </a:r>
          </a:p>
          <a:p>
            <a:r>
              <a:rPr lang="fr-FR" dirty="0"/>
              <a:t>ne seraient sont pas un facteur limitant pour la propagation de cette espèce.</a:t>
            </a:r>
            <a:endParaRPr lang="fr-FR" altLang="fr-FR" dirty="0"/>
          </a:p>
          <a:p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401798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0BB396-94F7-4116-8C20-74CA53283468}" type="slidenum">
              <a:rPr lang="fr-FR" altLang="fr-FR"/>
              <a:pPr/>
              <a:t>‹Nr.›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5747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C8EA8D-EB80-4B2E-9ED3-13E876BBB9B2}" type="slidenum">
              <a:rPr lang="fr-FR" altLang="fr-FR"/>
              <a:pPr/>
              <a:t>‹Nr.›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02594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6950" cy="584835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584835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C894DE-50F5-47F9-AE86-352DFC13B994}" type="slidenum">
              <a:rPr lang="fr-FR" altLang="fr-FR"/>
              <a:pPr/>
              <a:t>‹Nr.›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86029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7800" cy="1258888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79E6C9-BAF1-4B5A-AC89-2B6BC0711D14}" type="slidenum">
              <a:rPr lang="fr-FR" altLang="fr-FR"/>
              <a:pPr/>
              <a:t>‹Nr.›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58363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1FB501-5878-4717-9612-440CB2E57699}" type="slidenum">
              <a:rPr lang="fr-FR" altLang="fr-FR"/>
              <a:pPr/>
              <a:t>‹Nr.›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61427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4E68B5-4651-424E-8BB2-6A776001B124}" type="slidenum">
              <a:rPr lang="fr-FR" altLang="fr-FR"/>
              <a:pPr/>
              <a:t>‹Nr.›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09769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3815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7700" cy="43815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D785B0-54A3-41B2-AE98-D1AE33182786}" type="slidenum">
              <a:rPr lang="fr-FR" altLang="fr-FR"/>
              <a:pPr/>
              <a:t>‹Nr.›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4073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F7272A-E745-4348-8663-63AADE89827E}" type="slidenum">
              <a:rPr lang="fr-FR" altLang="fr-FR"/>
              <a:pPr/>
              <a:t>‹Nr.›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0522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08E3FD-8B7F-4BD6-B310-DDDD41600809}" type="slidenum">
              <a:rPr lang="fr-FR" altLang="fr-FR"/>
              <a:pPr/>
              <a:t>‹Nr.›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6234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CB0206-F8E0-4746-B56B-13F8EDB3A25F}" type="slidenum">
              <a:rPr lang="fr-FR" altLang="fr-FR"/>
              <a:pPr/>
              <a:t>‹Nr.›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39267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585F4B-7F67-49D9-8C59-86028E5D72E0}" type="slidenum">
              <a:rPr lang="fr-FR" altLang="fr-FR"/>
              <a:pPr/>
              <a:t>‹Nr.›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16709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6FADE8-D32B-4D5B-89B9-8284CFE2F004}" type="slidenum">
              <a:rPr lang="fr-FR" altLang="fr-FR"/>
              <a:pPr/>
              <a:t>‹Nr.›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76536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805613"/>
            <a:ext cx="1439862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7" name="Line 2"/>
          <p:cNvSpPr>
            <a:spLocks noChangeShapeType="1"/>
          </p:cNvSpPr>
          <p:nvPr/>
        </p:nvSpPr>
        <p:spPr bwMode="auto">
          <a:xfrm>
            <a:off x="900113" y="1187450"/>
            <a:ext cx="9180512" cy="1588"/>
          </a:xfrm>
          <a:prstGeom prst="line">
            <a:avLst/>
          </a:prstGeom>
          <a:noFill/>
          <a:ln w="36000">
            <a:solidFill>
              <a:srgbClr val="CCDA5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1028" name="Group 3"/>
          <p:cNvGrpSpPr>
            <a:grpSpLocks/>
          </p:cNvGrpSpPr>
          <p:nvPr/>
        </p:nvGrpSpPr>
        <p:grpSpPr bwMode="auto">
          <a:xfrm>
            <a:off x="8718550" y="6216650"/>
            <a:ext cx="1285875" cy="1268413"/>
            <a:chOff x="5492" y="3916"/>
            <a:chExt cx="810" cy="799"/>
          </a:xfrm>
        </p:grpSpPr>
        <p:sp>
          <p:nvSpPr>
            <p:cNvPr id="1108" name="Rectangle 4"/>
            <p:cNvSpPr>
              <a:spLocks noChangeArrowheads="1"/>
            </p:cNvSpPr>
            <p:nvPr/>
          </p:nvSpPr>
          <p:spPr bwMode="auto">
            <a:xfrm rot="10800000">
              <a:off x="6003" y="4297"/>
              <a:ext cx="62" cy="62"/>
            </a:xfrm>
            <a:prstGeom prst="rect">
              <a:avLst/>
            </a:prstGeom>
            <a:solidFill>
              <a:srgbClr val="CCDA51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09" name="Rectangle 5"/>
            <p:cNvSpPr>
              <a:spLocks noChangeArrowheads="1"/>
            </p:cNvSpPr>
            <p:nvPr/>
          </p:nvSpPr>
          <p:spPr bwMode="auto">
            <a:xfrm rot="10800000">
              <a:off x="6015" y="4197"/>
              <a:ext cx="53" cy="53"/>
            </a:xfrm>
            <a:prstGeom prst="rect">
              <a:avLst/>
            </a:prstGeom>
            <a:solidFill>
              <a:srgbClr val="CCDA51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0" name="Rectangle 6"/>
            <p:cNvSpPr>
              <a:spLocks noChangeArrowheads="1"/>
            </p:cNvSpPr>
            <p:nvPr/>
          </p:nvSpPr>
          <p:spPr bwMode="auto">
            <a:xfrm rot="10800000">
              <a:off x="6139" y="4004"/>
              <a:ext cx="44" cy="44"/>
            </a:xfrm>
            <a:prstGeom prst="rect">
              <a:avLst/>
            </a:prstGeom>
            <a:solidFill>
              <a:srgbClr val="CCDA51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1" name="Rectangle 7"/>
            <p:cNvSpPr>
              <a:spLocks noChangeArrowheads="1"/>
            </p:cNvSpPr>
            <p:nvPr/>
          </p:nvSpPr>
          <p:spPr bwMode="auto">
            <a:xfrm rot="10800000">
              <a:off x="6195" y="4608"/>
              <a:ext cx="108" cy="107"/>
            </a:xfrm>
            <a:prstGeom prst="rect">
              <a:avLst/>
            </a:prstGeom>
            <a:solidFill>
              <a:srgbClr val="CCDA5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2" name="Rectangle 8"/>
            <p:cNvSpPr>
              <a:spLocks noChangeArrowheads="1"/>
            </p:cNvSpPr>
            <p:nvPr/>
          </p:nvSpPr>
          <p:spPr bwMode="auto">
            <a:xfrm rot="10800000">
              <a:off x="6087" y="4502"/>
              <a:ext cx="89" cy="89"/>
            </a:xfrm>
            <a:prstGeom prst="rect">
              <a:avLst/>
            </a:prstGeom>
            <a:solidFill>
              <a:srgbClr val="CCDA5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3" name="Rectangle 9"/>
            <p:cNvSpPr>
              <a:spLocks noChangeArrowheads="1"/>
            </p:cNvSpPr>
            <p:nvPr/>
          </p:nvSpPr>
          <p:spPr bwMode="auto">
            <a:xfrm rot="10800000">
              <a:off x="6106" y="4286"/>
              <a:ext cx="71" cy="71"/>
            </a:xfrm>
            <a:prstGeom prst="rect">
              <a:avLst/>
            </a:prstGeom>
            <a:solidFill>
              <a:srgbClr val="CCDA5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4" name="Rectangle 10"/>
            <p:cNvSpPr>
              <a:spLocks noChangeArrowheads="1"/>
            </p:cNvSpPr>
            <p:nvPr/>
          </p:nvSpPr>
          <p:spPr bwMode="auto">
            <a:xfrm rot="10800000">
              <a:off x="6115" y="4184"/>
              <a:ext cx="62" cy="62"/>
            </a:xfrm>
            <a:prstGeom prst="rect">
              <a:avLst/>
            </a:prstGeom>
            <a:solidFill>
              <a:srgbClr val="CCDA51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5" name="Rectangle 11"/>
            <p:cNvSpPr>
              <a:spLocks noChangeArrowheads="1"/>
            </p:cNvSpPr>
            <p:nvPr/>
          </p:nvSpPr>
          <p:spPr bwMode="auto">
            <a:xfrm rot="10800000">
              <a:off x="6125" y="4088"/>
              <a:ext cx="53" cy="53"/>
            </a:xfrm>
            <a:prstGeom prst="rect">
              <a:avLst/>
            </a:prstGeom>
            <a:solidFill>
              <a:srgbClr val="CCDA51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6" name="Rectangle 12"/>
            <p:cNvSpPr>
              <a:spLocks noChangeArrowheads="1"/>
            </p:cNvSpPr>
            <p:nvPr/>
          </p:nvSpPr>
          <p:spPr bwMode="auto">
            <a:xfrm rot="10800000">
              <a:off x="6205" y="4384"/>
              <a:ext cx="89" cy="89"/>
            </a:xfrm>
            <a:prstGeom prst="rect">
              <a:avLst/>
            </a:prstGeom>
            <a:solidFill>
              <a:srgbClr val="CCDA5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7" name="Rectangle 13"/>
            <p:cNvSpPr>
              <a:spLocks noChangeArrowheads="1"/>
            </p:cNvSpPr>
            <p:nvPr/>
          </p:nvSpPr>
          <p:spPr bwMode="auto">
            <a:xfrm rot="10800000">
              <a:off x="6214" y="4177"/>
              <a:ext cx="71" cy="71"/>
            </a:xfrm>
            <a:prstGeom prst="rect">
              <a:avLst/>
            </a:prstGeom>
            <a:solidFill>
              <a:srgbClr val="CCDA5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8" name="Rectangle 14"/>
            <p:cNvSpPr>
              <a:spLocks noChangeArrowheads="1"/>
            </p:cNvSpPr>
            <p:nvPr/>
          </p:nvSpPr>
          <p:spPr bwMode="auto">
            <a:xfrm rot="10800000">
              <a:off x="6218" y="4081"/>
              <a:ext cx="62" cy="62"/>
            </a:xfrm>
            <a:prstGeom prst="rect">
              <a:avLst/>
            </a:prstGeom>
            <a:solidFill>
              <a:srgbClr val="CCDA51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9" name="Rectangle 15"/>
            <p:cNvSpPr>
              <a:spLocks noChangeArrowheads="1"/>
            </p:cNvSpPr>
            <p:nvPr/>
          </p:nvSpPr>
          <p:spPr bwMode="auto">
            <a:xfrm rot="10800000">
              <a:off x="6223" y="3990"/>
              <a:ext cx="53" cy="53"/>
            </a:xfrm>
            <a:prstGeom prst="rect">
              <a:avLst/>
            </a:prstGeom>
            <a:solidFill>
              <a:srgbClr val="CCDA51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0" name="Rectangle 16"/>
            <p:cNvSpPr>
              <a:spLocks noChangeArrowheads="1"/>
            </p:cNvSpPr>
            <p:nvPr/>
          </p:nvSpPr>
          <p:spPr bwMode="auto">
            <a:xfrm rot="10800000">
              <a:off x="6209" y="4278"/>
              <a:ext cx="81" cy="80"/>
            </a:xfrm>
            <a:prstGeom prst="rect">
              <a:avLst/>
            </a:prstGeom>
            <a:solidFill>
              <a:srgbClr val="CCDA51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1" name="Rectangle 17"/>
            <p:cNvSpPr>
              <a:spLocks noChangeArrowheads="1"/>
            </p:cNvSpPr>
            <p:nvPr/>
          </p:nvSpPr>
          <p:spPr bwMode="auto">
            <a:xfrm rot="10800000">
              <a:off x="6200" y="4494"/>
              <a:ext cx="99" cy="98"/>
            </a:xfrm>
            <a:prstGeom prst="rect">
              <a:avLst/>
            </a:prstGeom>
            <a:solidFill>
              <a:srgbClr val="CCDA5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2" name="Rectangle 18"/>
            <p:cNvSpPr>
              <a:spLocks noChangeArrowheads="1"/>
            </p:cNvSpPr>
            <p:nvPr/>
          </p:nvSpPr>
          <p:spPr bwMode="auto">
            <a:xfrm rot="5400000">
              <a:off x="5970" y="4616"/>
              <a:ext cx="89" cy="90"/>
            </a:xfrm>
            <a:prstGeom prst="rect">
              <a:avLst/>
            </a:prstGeom>
            <a:solidFill>
              <a:srgbClr val="CCDA5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3" name="Rectangle 19"/>
            <p:cNvSpPr>
              <a:spLocks noChangeArrowheads="1"/>
            </p:cNvSpPr>
            <p:nvPr/>
          </p:nvSpPr>
          <p:spPr bwMode="auto">
            <a:xfrm rot="5400000">
              <a:off x="5762" y="4624"/>
              <a:ext cx="71" cy="71"/>
            </a:xfrm>
            <a:prstGeom prst="rect">
              <a:avLst/>
            </a:prstGeom>
            <a:solidFill>
              <a:srgbClr val="CCDA5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4" name="Rectangle 20"/>
            <p:cNvSpPr>
              <a:spLocks noChangeArrowheads="1"/>
            </p:cNvSpPr>
            <p:nvPr/>
          </p:nvSpPr>
          <p:spPr bwMode="auto">
            <a:xfrm rot="5400000">
              <a:off x="5667" y="4628"/>
              <a:ext cx="62" cy="62"/>
            </a:xfrm>
            <a:prstGeom prst="rect">
              <a:avLst/>
            </a:prstGeom>
            <a:solidFill>
              <a:srgbClr val="CCDA51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5" name="Rectangle 21"/>
            <p:cNvSpPr>
              <a:spLocks noChangeArrowheads="1"/>
            </p:cNvSpPr>
            <p:nvPr/>
          </p:nvSpPr>
          <p:spPr bwMode="auto">
            <a:xfrm rot="5400000">
              <a:off x="5576" y="4633"/>
              <a:ext cx="53" cy="53"/>
            </a:xfrm>
            <a:prstGeom prst="rect">
              <a:avLst/>
            </a:prstGeom>
            <a:solidFill>
              <a:srgbClr val="CCDA51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6" name="Rectangle 22"/>
            <p:cNvSpPr>
              <a:spLocks noChangeArrowheads="1"/>
            </p:cNvSpPr>
            <p:nvPr/>
          </p:nvSpPr>
          <p:spPr bwMode="auto">
            <a:xfrm rot="5400000">
              <a:off x="5865" y="4620"/>
              <a:ext cx="80" cy="80"/>
            </a:xfrm>
            <a:prstGeom prst="rect">
              <a:avLst/>
            </a:prstGeom>
            <a:solidFill>
              <a:srgbClr val="CCDA51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7" name="Rectangle 23"/>
            <p:cNvSpPr>
              <a:spLocks noChangeArrowheads="1"/>
            </p:cNvSpPr>
            <p:nvPr/>
          </p:nvSpPr>
          <p:spPr bwMode="auto">
            <a:xfrm rot="5400000">
              <a:off x="6081" y="4610"/>
              <a:ext cx="99" cy="99"/>
            </a:xfrm>
            <a:prstGeom prst="rect">
              <a:avLst/>
            </a:prstGeom>
            <a:solidFill>
              <a:srgbClr val="CCDA5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8" name="Rectangle 24"/>
            <p:cNvSpPr>
              <a:spLocks noChangeArrowheads="1"/>
            </p:cNvSpPr>
            <p:nvPr/>
          </p:nvSpPr>
          <p:spPr bwMode="auto">
            <a:xfrm rot="10800000">
              <a:off x="5976" y="4510"/>
              <a:ext cx="80" cy="80"/>
            </a:xfrm>
            <a:prstGeom prst="rect">
              <a:avLst/>
            </a:prstGeom>
            <a:solidFill>
              <a:srgbClr val="CCDA51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9" name="Rectangle 25"/>
            <p:cNvSpPr>
              <a:spLocks noChangeArrowheads="1"/>
            </p:cNvSpPr>
            <p:nvPr/>
          </p:nvSpPr>
          <p:spPr bwMode="auto">
            <a:xfrm rot="10800000">
              <a:off x="6095" y="4390"/>
              <a:ext cx="81" cy="80"/>
            </a:xfrm>
            <a:prstGeom prst="rect">
              <a:avLst/>
            </a:prstGeom>
            <a:solidFill>
              <a:srgbClr val="CCDA51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0" name="Rectangle 26"/>
            <p:cNvSpPr>
              <a:spLocks noChangeArrowheads="1"/>
            </p:cNvSpPr>
            <p:nvPr/>
          </p:nvSpPr>
          <p:spPr bwMode="auto">
            <a:xfrm rot="10800000">
              <a:off x="5987" y="4402"/>
              <a:ext cx="71" cy="71"/>
            </a:xfrm>
            <a:prstGeom prst="rect">
              <a:avLst/>
            </a:prstGeom>
            <a:solidFill>
              <a:srgbClr val="CCDA5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1" name="Rectangle 27"/>
            <p:cNvSpPr>
              <a:spLocks noChangeArrowheads="1"/>
            </p:cNvSpPr>
            <p:nvPr/>
          </p:nvSpPr>
          <p:spPr bwMode="auto">
            <a:xfrm rot="10800000">
              <a:off x="5870" y="4520"/>
              <a:ext cx="71" cy="71"/>
            </a:xfrm>
            <a:prstGeom prst="rect">
              <a:avLst/>
            </a:prstGeom>
            <a:solidFill>
              <a:srgbClr val="CCDA5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2" name="Rectangle 28"/>
            <p:cNvSpPr>
              <a:spLocks noChangeArrowheads="1"/>
            </p:cNvSpPr>
            <p:nvPr/>
          </p:nvSpPr>
          <p:spPr bwMode="auto">
            <a:xfrm rot="10800000">
              <a:off x="5769" y="4529"/>
              <a:ext cx="62" cy="62"/>
            </a:xfrm>
            <a:prstGeom prst="rect">
              <a:avLst/>
            </a:prstGeom>
            <a:solidFill>
              <a:srgbClr val="CCDA51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3" name="Rectangle 29"/>
            <p:cNvSpPr>
              <a:spLocks noChangeArrowheads="1"/>
            </p:cNvSpPr>
            <p:nvPr/>
          </p:nvSpPr>
          <p:spPr bwMode="auto">
            <a:xfrm rot="10800000">
              <a:off x="5881" y="4416"/>
              <a:ext cx="62" cy="62"/>
            </a:xfrm>
            <a:prstGeom prst="rect">
              <a:avLst/>
            </a:prstGeom>
            <a:solidFill>
              <a:srgbClr val="CCDA51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4" name="Rectangle 30"/>
            <p:cNvSpPr>
              <a:spLocks noChangeArrowheads="1"/>
            </p:cNvSpPr>
            <p:nvPr/>
          </p:nvSpPr>
          <p:spPr bwMode="auto">
            <a:xfrm rot="10800000">
              <a:off x="5898" y="4312"/>
              <a:ext cx="53" cy="53"/>
            </a:xfrm>
            <a:prstGeom prst="rect">
              <a:avLst/>
            </a:prstGeom>
            <a:solidFill>
              <a:srgbClr val="CCDA51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5" name="Rectangle 31"/>
            <p:cNvSpPr>
              <a:spLocks noChangeArrowheads="1"/>
            </p:cNvSpPr>
            <p:nvPr/>
          </p:nvSpPr>
          <p:spPr bwMode="auto">
            <a:xfrm rot="10800000">
              <a:off x="5780" y="4430"/>
              <a:ext cx="53" cy="53"/>
            </a:xfrm>
            <a:prstGeom prst="rect">
              <a:avLst/>
            </a:prstGeom>
            <a:solidFill>
              <a:srgbClr val="CCDA51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6" name="Rectangle 32"/>
            <p:cNvSpPr>
              <a:spLocks noChangeArrowheads="1"/>
            </p:cNvSpPr>
            <p:nvPr/>
          </p:nvSpPr>
          <p:spPr bwMode="auto">
            <a:xfrm rot="10800000">
              <a:off x="5672" y="4540"/>
              <a:ext cx="53" cy="53"/>
            </a:xfrm>
            <a:prstGeom prst="rect">
              <a:avLst/>
            </a:prstGeom>
            <a:solidFill>
              <a:srgbClr val="CCDA51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7" name="Rectangle 33"/>
            <p:cNvSpPr>
              <a:spLocks noChangeArrowheads="1"/>
            </p:cNvSpPr>
            <p:nvPr/>
          </p:nvSpPr>
          <p:spPr bwMode="auto">
            <a:xfrm rot="10800000">
              <a:off x="6227" y="3917"/>
              <a:ext cx="44" cy="44"/>
            </a:xfrm>
            <a:prstGeom prst="rect">
              <a:avLst/>
            </a:prstGeom>
            <a:solidFill>
              <a:srgbClr val="CCDA51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8" name="Rectangle 34"/>
            <p:cNvSpPr>
              <a:spLocks noChangeArrowheads="1"/>
            </p:cNvSpPr>
            <p:nvPr/>
          </p:nvSpPr>
          <p:spPr bwMode="auto">
            <a:xfrm rot="10800000">
              <a:off x="6035" y="4105"/>
              <a:ext cx="44" cy="44"/>
            </a:xfrm>
            <a:prstGeom prst="rect">
              <a:avLst/>
            </a:prstGeom>
            <a:solidFill>
              <a:srgbClr val="CCDA51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9" name="Rectangle 35"/>
            <p:cNvSpPr>
              <a:spLocks noChangeArrowheads="1"/>
            </p:cNvSpPr>
            <p:nvPr/>
          </p:nvSpPr>
          <p:spPr bwMode="auto">
            <a:xfrm rot="10800000">
              <a:off x="5922" y="4218"/>
              <a:ext cx="44" cy="44"/>
            </a:xfrm>
            <a:prstGeom prst="rect">
              <a:avLst/>
            </a:prstGeom>
            <a:solidFill>
              <a:srgbClr val="CCDA51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40" name="Rectangle 36"/>
            <p:cNvSpPr>
              <a:spLocks noChangeArrowheads="1"/>
            </p:cNvSpPr>
            <p:nvPr/>
          </p:nvSpPr>
          <p:spPr bwMode="auto">
            <a:xfrm rot="10800000">
              <a:off x="5801" y="4338"/>
              <a:ext cx="44" cy="44"/>
            </a:xfrm>
            <a:prstGeom prst="rect">
              <a:avLst/>
            </a:prstGeom>
            <a:solidFill>
              <a:srgbClr val="CCDA51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41" name="Rectangle 37"/>
            <p:cNvSpPr>
              <a:spLocks noChangeArrowheads="1"/>
            </p:cNvSpPr>
            <p:nvPr/>
          </p:nvSpPr>
          <p:spPr bwMode="auto">
            <a:xfrm rot="10800000">
              <a:off x="5688" y="4449"/>
              <a:ext cx="44" cy="44"/>
            </a:xfrm>
            <a:prstGeom prst="rect">
              <a:avLst/>
            </a:prstGeom>
            <a:solidFill>
              <a:srgbClr val="CCDA51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42" name="Rectangle 38"/>
            <p:cNvSpPr>
              <a:spLocks noChangeArrowheads="1"/>
            </p:cNvSpPr>
            <p:nvPr/>
          </p:nvSpPr>
          <p:spPr bwMode="auto">
            <a:xfrm rot="10800000">
              <a:off x="5585" y="4551"/>
              <a:ext cx="44" cy="44"/>
            </a:xfrm>
            <a:prstGeom prst="rect">
              <a:avLst/>
            </a:prstGeom>
            <a:solidFill>
              <a:srgbClr val="CCDA51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43" name="Rectangle 39"/>
            <p:cNvSpPr>
              <a:spLocks noChangeArrowheads="1"/>
            </p:cNvSpPr>
            <p:nvPr/>
          </p:nvSpPr>
          <p:spPr bwMode="auto">
            <a:xfrm rot="10800000">
              <a:off x="5493" y="4641"/>
              <a:ext cx="44" cy="44"/>
            </a:xfrm>
            <a:prstGeom prst="rect">
              <a:avLst/>
            </a:prstGeom>
            <a:solidFill>
              <a:srgbClr val="CCDA51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</p:grpSp>
      <p:sp>
        <p:nvSpPr>
          <p:cNvPr id="1029" name="Rectangle 40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pour éditer le format du texte-titre</a:t>
            </a:r>
          </a:p>
        </p:txBody>
      </p:sp>
      <p:sp>
        <p:nvSpPr>
          <p:cNvPr id="1030" name="Rectangle 4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7800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12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pour éditer le format du plan de texte</a:t>
            </a:r>
          </a:p>
          <a:p>
            <a:pPr lvl="1"/>
            <a:r>
              <a:rPr lang="en-GB" altLang="fr-FR"/>
              <a:t>Second niveau de plan</a:t>
            </a:r>
          </a:p>
          <a:p>
            <a:pPr lvl="2"/>
            <a:r>
              <a:rPr lang="en-GB" altLang="fr-FR"/>
              <a:t>Troisième niveau de plan</a:t>
            </a:r>
          </a:p>
          <a:p>
            <a:pPr lvl="3"/>
            <a:r>
              <a:rPr lang="en-GB" altLang="fr-FR"/>
              <a:t>Quatrième niveau de plan</a:t>
            </a:r>
          </a:p>
          <a:p>
            <a:pPr lvl="4"/>
            <a:r>
              <a:rPr lang="en-GB" altLang="fr-FR"/>
              <a:t>Cinquième niveau de plan</a:t>
            </a:r>
          </a:p>
          <a:p>
            <a:pPr lvl="4"/>
            <a:r>
              <a:rPr lang="en-GB" altLang="fr-FR"/>
              <a:t>Sixième niveau de plan</a:t>
            </a:r>
          </a:p>
          <a:p>
            <a:pPr lvl="4"/>
            <a:r>
              <a:rPr lang="en-GB" altLang="fr-FR"/>
              <a:t>Septième niveau de plan</a:t>
            </a:r>
          </a:p>
        </p:txBody>
      </p:sp>
      <p:sp>
        <p:nvSpPr>
          <p:cNvPr id="2090" name="Rectangle 42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2091" name="Rectangle 43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95000"/>
              </a:lnSpc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2092" name="Rectangle 44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fld id="{8AF794B6-978F-4497-ADA3-83B9C1D407B0}" type="slidenum">
              <a:rPr lang="fr-FR" altLang="fr-FR"/>
              <a:pPr/>
              <a:t>‹Nr.›</a:t>
            </a:fld>
            <a:endParaRPr lang="fr-FR" altLang="fr-FR"/>
          </a:p>
        </p:txBody>
      </p:sp>
      <p:grpSp>
        <p:nvGrpSpPr>
          <p:cNvPr id="1034" name="Group 45"/>
          <p:cNvGrpSpPr>
            <a:grpSpLocks/>
          </p:cNvGrpSpPr>
          <p:nvPr/>
        </p:nvGrpSpPr>
        <p:grpSpPr bwMode="auto">
          <a:xfrm>
            <a:off x="77788" y="74613"/>
            <a:ext cx="1285875" cy="1263650"/>
            <a:chOff x="49" y="47"/>
            <a:chExt cx="810" cy="796"/>
          </a:xfrm>
        </p:grpSpPr>
        <p:sp>
          <p:nvSpPr>
            <p:cNvPr id="1072" name="Rectangle 46"/>
            <p:cNvSpPr>
              <a:spLocks noChangeArrowheads="1"/>
            </p:cNvSpPr>
            <p:nvPr/>
          </p:nvSpPr>
          <p:spPr bwMode="auto">
            <a:xfrm>
              <a:off x="288" y="404"/>
              <a:ext cx="62" cy="61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73" name="Rectangle 47"/>
            <p:cNvSpPr>
              <a:spLocks noChangeArrowheads="1"/>
            </p:cNvSpPr>
            <p:nvPr/>
          </p:nvSpPr>
          <p:spPr bwMode="auto">
            <a:xfrm>
              <a:off x="284" y="513"/>
              <a:ext cx="53" cy="52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74" name="Rectangle 48"/>
            <p:cNvSpPr>
              <a:spLocks noChangeArrowheads="1"/>
            </p:cNvSpPr>
            <p:nvPr/>
          </p:nvSpPr>
          <p:spPr bwMode="auto">
            <a:xfrm>
              <a:off x="170" y="714"/>
              <a:ext cx="44" cy="43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75" name="Rectangle 49"/>
            <p:cNvSpPr>
              <a:spLocks noChangeArrowheads="1"/>
            </p:cNvSpPr>
            <p:nvPr/>
          </p:nvSpPr>
          <p:spPr bwMode="auto">
            <a:xfrm>
              <a:off x="49" y="47"/>
              <a:ext cx="108" cy="107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76" name="Rectangle 50"/>
            <p:cNvSpPr>
              <a:spLocks noChangeArrowheads="1"/>
            </p:cNvSpPr>
            <p:nvPr/>
          </p:nvSpPr>
          <p:spPr bwMode="auto">
            <a:xfrm>
              <a:off x="176" y="172"/>
              <a:ext cx="90" cy="89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77" name="Rectangle 51"/>
            <p:cNvSpPr>
              <a:spLocks noChangeArrowheads="1"/>
            </p:cNvSpPr>
            <p:nvPr/>
          </p:nvSpPr>
          <p:spPr bwMode="auto">
            <a:xfrm>
              <a:off x="176" y="406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78" name="Rectangle 52"/>
            <p:cNvSpPr>
              <a:spLocks noChangeArrowheads="1"/>
            </p:cNvSpPr>
            <p:nvPr/>
          </p:nvSpPr>
          <p:spPr bwMode="auto">
            <a:xfrm>
              <a:off x="175" y="516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79" name="Rectangle 53"/>
            <p:cNvSpPr>
              <a:spLocks noChangeArrowheads="1"/>
            </p:cNvSpPr>
            <p:nvPr/>
          </p:nvSpPr>
          <p:spPr bwMode="auto">
            <a:xfrm>
              <a:off x="175" y="621"/>
              <a:ext cx="52" cy="53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0" name="Rectangle 54"/>
            <p:cNvSpPr>
              <a:spLocks noChangeArrowheads="1"/>
            </p:cNvSpPr>
            <p:nvPr/>
          </p:nvSpPr>
          <p:spPr bwMode="auto">
            <a:xfrm>
              <a:off x="59" y="290"/>
              <a:ext cx="89" cy="89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1" name="Rectangle 55"/>
            <p:cNvSpPr>
              <a:spLocks noChangeArrowheads="1"/>
            </p:cNvSpPr>
            <p:nvPr/>
          </p:nvSpPr>
          <p:spPr bwMode="auto">
            <a:xfrm>
              <a:off x="68" y="514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2" name="Rectangle 56"/>
            <p:cNvSpPr>
              <a:spLocks noChangeArrowheads="1"/>
            </p:cNvSpPr>
            <p:nvPr/>
          </p:nvSpPr>
          <p:spPr bwMode="auto">
            <a:xfrm>
              <a:off x="72" y="619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3" name="Rectangle 57"/>
            <p:cNvSpPr>
              <a:spLocks noChangeArrowheads="1"/>
            </p:cNvSpPr>
            <p:nvPr/>
          </p:nvSpPr>
          <p:spPr bwMode="auto">
            <a:xfrm>
              <a:off x="77" y="718"/>
              <a:ext cx="53" cy="52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4" name="Rectangle 58"/>
            <p:cNvSpPr>
              <a:spLocks noChangeArrowheads="1"/>
            </p:cNvSpPr>
            <p:nvPr/>
          </p:nvSpPr>
          <p:spPr bwMode="auto">
            <a:xfrm>
              <a:off x="63" y="405"/>
              <a:ext cx="81" cy="80"/>
            </a:xfrm>
            <a:prstGeom prst="rect">
              <a:avLst/>
            </a:prstGeom>
            <a:solidFill>
              <a:srgbClr val="ADDAF9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5" name="Rectangle 59"/>
            <p:cNvSpPr>
              <a:spLocks noChangeArrowheads="1"/>
            </p:cNvSpPr>
            <p:nvPr/>
          </p:nvSpPr>
          <p:spPr bwMode="auto">
            <a:xfrm>
              <a:off x="54" y="171"/>
              <a:ext cx="98" cy="98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6" name="Rectangle 60"/>
            <p:cNvSpPr>
              <a:spLocks noChangeArrowheads="1"/>
            </p:cNvSpPr>
            <p:nvPr/>
          </p:nvSpPr>
          <p:spPr bwMode="auto">
            <a:xfrm rot="-5400000">
              <a:off x="293" y="57"/>
              <a:ext cx="89" cy="90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7" name="Rectangle 61"/>
            <p:cNvSpPr>
              <a:spLocks noChangeArrowheads="1"/>
            </p:cNvSpPr>
            <p:nvPr/>
          </p:nvSpPr>
          <p:spPr bwMode="auto">
            <a:xfrm rot="-5400000">
              <a:off x="519" y="67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8" name="Rectangle 62"/>
            <p:cNvSpPr>
              <a:spLocks noChangeArrowheads="1"/>
            </p:cNvSpPr>
            <p:nvPr/>
          </p:nvSpPr>
          <p:spPr bwMode="auto">
            <a:xfrm rot="-5400000">
              <a:off x="624" y="71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9" name="Rectangle 63"/>
            <p:cNvSpPr>
              <a:spLocks noChangeArrowheads="1"/>
            </p:cNvSpPr>
            <p:nvPr/>
          </p:nvSpPr>
          <p:spPr bwMode="auto">
            <a:xfrm rot="-5400000">
              <a:off x="725" y="75"/>
              <a:ext cx="52" cy="53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0" name="Rectangle 64"/>
            <p:cNvSpPr>
              <a:spLocks noChangeArrowheads="1"/>
            </p:cNvSpPr>
            <p:nvPr/>
          </p:nvSpPr>
          <p:spPr bwMode="auto">
            <a:xfrm rot="-5400000">
              <a:off x="409" y="61"/>
              <a:ext cx="80" cy="81"/>
            </a:xfrm>
            <a:prstGeom prst="rect">
              <a:avLst/>
            </a:prstGeom>
            <a:solidFill>
              <a:srgbClr val="ADDAF9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1" name="Rectangle 65"/>
            <p:cNvSpPr>
              <a:spLocks noChangeArrowheads="1"/>
            </p:cNvSpPr>
            <p:nvPr/>
          </p:nvSpPr>
          <p:spPr bwMode="auto">
            <a:xfrm rot="-5400000">
              <a:off x="174" y="51"/>
              <a:ext cx="98" cy="99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2" name="Rectangle 66"/>
            <p:cNvSpPr>
              <a:spLocks noChangeArrowheads="1"/>
            </p:cNvSpPr>
            <p:nvPr/>
          </p:nvSpPr>
          <p:spPr bwMode="auto">
            <a:xfrm>
              <a:off x="296" y="173"/>
              <a:ext cx="80" cy="80"/>
            </a:xfrm>
            <a:prstGeom prst="rect">
              <a:avLst/>
            </a:prstGeom>
            <a:solidFill>
              <a:srgbClr val="ADDAF9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3" name="Rectangle 67"/>
            <p:cNvSpPr>
              <a:spLocks noChangeArrowheads="1"/>
            </p:cNvSpPr>
            <p:nvPr/>
          </p:nvSpPr>
          <p:spPr bwMode="auto">
            <a:xfrm>
              <a:off x="176" y="293"/>
              <a:ext cx="80" cy="80"/>
            </a:xfrm>
            <a:prstGeom prst="rect">
              <a:avLst/>
            </a:prstGeom>
            <a:solidFill>
              <a:srgbClr val="ADDAF9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4" name="Rectangle 68"/>
            <p:cNvSpPr>
              <a:spLocks noChangeArrowheads="1"/>
            </p:cNvSpPr>
            <p:nvPr/>
          </p:nvSpPr>
          <p:spPr bwMode="auto">
            <a:xfrm>
              <a:off x="294" y="290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5" name="Rectangle 69"/>
            <p:cNvSpPr>
              <a:spLocks noChangeArrowheads="1"/>
            </p:cNvSpPr>
            <p:nvPr/>
          </p:nvSpPr>
          <p:spPr bwMode="auto">
            <a:xfrm>
              <a:off x="412" y="172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6" name="Rectangle 70"/>
            <p:cNvSpPr>
              <a:spLocks noChangeArrowheads="1"/>
            </p:cNvSpPr>
            <p:nvPr/>
          </p:nvSpPr>
          <p:spPr bwMode="auto">
            <a:xfrm>
              <a:off x="521" y="172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7" name="Rectangle 71"/>
            <p:cNvSpPr>
              <a:spLocks noChangeArrowheads="1"/>
            </p:cNvSpPr>
            <p:nvPr/>
          </p:nvSpPr>
          <p:spPr bwMode="auto">
            <a:xfrm>
              <a:off x="409" y="285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8" name="Rectangle 72"/>
            <p:cNvSpPr>
              <a:spLocks noChangeArrowheads="1"/>
            </p:cNvSpPr>
            <p:nvPr/>
          </p:nvSpPr>
          <p:spPr bwMode="auto">
            <a:xfrm>
              <a:off x="402" y="398"/>
              <a:ext cx="53" cy="52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9" name="Rectangle 73"/>
            <p:cNvSpPr>
              <a:spLocks noChangeArrowheads="1"/>
            </p:cNvSpPr>
            <p:nvPr/>
          </p:nvSpPr>
          <p:spPr bwMode="auto">
            <a:xfrm>
              <a:off x="520" y="280"/>
              <a:ext cx="53" cy="52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00" name="Rectangle 74"/>
            <p:cNvSpPr>
              <a:spLocks noChangeArrowheads="1"/>
            </p:cNvSpPr>
            <p:nvPr/>
          </p:nvSpPr>
          <p:spPr bwMode="auto">
            <a:xfrm>
              <a:off x="628" y="170"/>
              <a:ext cx="53" cy="53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01" name="Rectangle 75"/>
            <p:cNvSpPr>
              <a:spLocks noChangeArrowheads="1"/>
            </p:cNvSpPr>
            <p:nvPr/>
          </p:nvSpPr>
          <p:spPr bwMode="auto">
            <a:xfrm>
              <a:off x="81" y="800"/>
              <a:ext cx="44" cy="43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02" name="Rectangle 76"/>
            <p:cNvSpPr>
              <a:spLocks noChangeArrowheads="1"/>
            </p:cNvSpPr>
            <p:nvPr/>
          </p:nvSpPr>
          <p:spPr bwMode="auto">
            <a:xfrm>
              <a:off x="273" y="613"/>
              <a:ext cx="44" cy="43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03" name="Rectangle 77"/>
            <p:cNvSpPr>
              <a:spLocks noChangeArrowheads="1"/>
            </p:cNvSpPr>
            <p:nvPr/>
          </p:nvSpPr>
          <p:spPr bwMode="auto">
            <a:xfrm>
              <a:off x="386" y="501"/>
              <a:ext cx="44" cy="44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04" name="Rectangle 78"/>
            <p:cNvSpPr>
              <a:spLocks noChangeArrowheads="1"/>
            </p:cNvSpPr>
            <p:nvPr/>
          </p:nvSpPr>
          <p:spPr bwMode="auto">
            <a:xfrm>
              <a:off x="507" y="381"/>
              <a:ext cx="44" cy="43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05" name="Rectangle 79"/>
            <p:cNvSpPr>
              <a:spLocks noChangeArrowheads="1"/>
            </p:cNvSpPr>
            <p:nvPr/>
          </p:nvSpPr>
          <p:spPr bwMode="auto">
            <a:xfrm>
              <a:off x="619" y="269"/>
              <a:ext cx="44" cy="44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06" name="Rectangle 80"/>
            <p:cNvSpPr>
              <a:spLocks noChangeArrowheads="1"/>
            </p:cNvSpPr>
            <p:nvPr/>
          </p:nvSpPr>
          <p:spPr bwMode="auto">
            <a:xfrm>
              <a:off x="723" y="168"/>
              <a:ext cx="44" cy="44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07" name="Rectangle 81"/>
            <p:cNvSpPr>
              <a:spLocks noChangeArrowheads="1"/>
            </p:cNvSpPr>
            <p:nvPr/>
          </p:nvSpPr>
          <p:spPr bwMode="auto">
            <a:xfrm>
              <a:off x="815" y="77"/>
              <a:ext cx="44" cy="44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</p:grpSp>
      <p:grpSp>
        <p:nvGrpSpPr>
          <p:cNvPr id="1035" name="Group 82"/>
          <p:cNvGrpSpPr>
            <a:grpSpLocks/>
          </p:cNvGrpSpPr>
          <p:nvPr/>
        </p:nvGrpSpPr>
        <p:grpSpPr bwMode="auto">
          <a:xfrm>
            <a:off x="77788" y="74613"/>
            <a:ext cx="1285875" cy="1263650"/>
            <a:chOff x="49" y="47"/>
            <a:chExt cx="810" cy="796"/>
          </a:xfrm>
        </p:grpSpPr>
        <p:sp>
          <p:nvSpPr>
            <p:cNvPr id="1036" name="Rectangle 83"/>
            <p:cNvSpPr>
              <a:spLocks noChangeArrowheads="1"/>
            </p:cNvSpPr>
            <p:nvPr/>
          </p:nvSpPr>
          <p:spPr bwMode="auto">
            <a:xfrm>
              <a:off x="288" y="404"/>
              <a:ext cx="62" cy="61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37" name="Rectangle 84"/>
            <p:cNvSpPr>
              <a:spLocks noChangeArrowheads="1"/>
            </p:cNvSpPr>
            <p:nvPr/>
          </p:nvSpPr>
          <p:spPr bwMode="auto">
            <a:xfrm>
              <a:off x="284" y="513"/>
              <a:ext cx="53" cy="52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38" name="Rectangle 85"/>
            <p:cNvSpPr>
              <a:spLocks noChangeArrowheads="1"/>
            </p:cNvSpPr>
            <p:nvPr/>
          </p:nvSpPr>
          <p:spPr bwMode="auto">
            <a:xfrm>
              <a:off x="170" y="714"/>
              <a:ext cx="44" cy="43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39" name="Rectangle 86"/>
            <p:cNvSpPr>
              <a:spLocks noChangeArrowheads="1"/>
            </p:cNvSpPr>
            <p:nvPr/>
          </p:nvSpPr>
          <p:spPr bwMode="auto">
            <a:xfrm>
              <a:off x="49" y="47"/>
              <a:ext cx="108" cy="107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0" name="Rectangle 87"/>
            <p:cNvSpPr>
              <a:spLocks noChangeArrowheads="1"/>
            </p:cNvSpPr>
            <p:nvPr/>
          </p:nvSpPr>
          <p:spPr bwMode="auto">
            <a:xfrm>
              <a:off x="176" y="172"/>
              <a:ext cx="90" cy="89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1" name="Rectangle 88"/>
            <p:cNvSpPr>
              <a:spLocks noChangeArrowheads="1"/>
            </p:cNvSpPr>
            <p:nvPr/>
          </p:nvSpPr>
          <p:spPr bwMode="auto">
            <a:xfrm>
              <a:off x="176" y="406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2" name="Rectangle 89"/>
            <p:cNvSpPr>
              <a:spLocks noChangeArrowheads="1"/>
            </p:cNvSpPr>
            <p:nvPr/>
          </p:nvSpPr>
          <p:spPr bwMode="auto">
            <a:xfrm>
              <a:off x="175" y="516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3" name="Rectangle 90"/>
            <p:cNvSpPr>
              <a:spLocks noChangeArrowheads="1"/>
            </p:cNvSpPr>
            <p:nvPr/>
          </p:nvSpPr>
          <p:spPr bwMode="auto">
            <a:xfrm>
              <a:off x="175" y="620"/>
              <a:ext cx="52" cy="53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4" name="Rectangle 91"/>
            <p:cNvSpPr>
              <a:spLocks noChangeArrowheads="1"/>
            </p:cNvSpPr>
            <p:nvPr/>
          </p:nvSpPr>
          <p:spPr bwMode="auto">
            <a:xfrm>
              <a:off x="59" y="290"/>
              <a:ext cx="89" cy="89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5" name="Rectangle 92"/>
            <p:cNvSpPr>
              <a:spLocks noChangeArrowheads="1"/>
            </p:cNvSpPr>
            <p:nvPr/>
          </p:nvSpPr>
          <p:spPr bwMode="auto">
            <a:xfrm>
              <a:off x="68" y="514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6" name="Rectangle 93"/>
            <p:cNvSpPr>
              <a:spLocks noChangeArrowheads="1"/>
            </p:cNvSpPr>
            <p:nvPr/>
          </p:nvSpPr>
          <p:spPr bwMode="auto">
            <a:xfrm>
              <a:off x="72" y="619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7" name="Rectangle 94"/>
            <p:cNvSpPr>
              <a:spLocks noChangeArrowheads="1"/>
            </p:cNvSpPr>
            <p:nvPr/>
          </p:nvSpPr>
          <p:spPr bwMode="auto">
            <a:xfrm>
              <a:off x="77" y="718"/>
              <a:ext cx="53" cy="52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8" name="Rectangle 95"/>
            <p:cNvSpPr>
              <a:spLocks noChangeArrowheads="1"/>
            </p:cNvSpPr>
            <p:nvPr/>
          </p:nvSpPr>
          <p:spPr bwMode="auto">
            <a:xfrm>
              <a:off x="63" y="404"/>
              <a:ext cx="81" cy="80"/>
            </a:xfrm>
            <a:prstGeom prst="rect">
              <a:avLst/>
            </a:prstGeom>
            <a:solidFill>
              <a:srgbClr val="ADDAF9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9" name="Rectangle 96"/>
            <p:cNvSpPr>
              <a:spLocks noChangeArrowheads="1"/>
            </p:cNvSpPr>
            <p:nvPr/>
          </p:nvSpPr>
          <p:spPr bwMode="auto">
            <a:xfrm>
              <a:off x="54" y="171"/>
              <a:ext cx="98" cy="98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0" name="Rectangle 97"/>
            <p:cNvSpPr>
              <a:spLocks noChangeArrowheads="1"/>
            </p:cNvSpPr>
            <p:nvPr/>
          </p:nvSpPr>
          <p:spPr bwMode="auto">
            <a:xfrm rot="-5400000">
              <a:off x="293" y="57"/>
              <a:ext cx="89" cy="90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1" name="Rectangle 98"/>
            <p:cNvSpPr>
              <a:spLocks noChangeArrowheads="1"/>
            </p:cNvSpPr>
            <p:nvPr/>
          </p:nvSpPr>
          <p:spPr bwMode="auto">
            <a:xfrm rot="-5400000">
              <a:off x="519" y="66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2" name="Rectangle 99"/>
            <p:cNvSpPr>
              <a:spLocks noChangeArrowheads="1"/>
            </p:cNvSpPr>
            <p:nvPr/>
          </p:nvSpPr>
          <p:spPr bwMode="auto">
            <a:xfrm rot="-5400000">
              <a:off x="624" y="70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3" name="Rectangle 100"/>
            <p:cNvSpPr>
              <a:spLocks noChangeArrowheads="1"/>
            </p:cNvSpPr>
            <p:nvPr/>
          </p:nvSpPr>
          <p:spPr bwMode="auto">
            <a:xfrm rot="-5400000">
              <a:off x="725" y="75"/>
              <a:ext cx="52" cy="53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4" name="Rectangle 101"/>
            <p:cNvSpPr>
              <a:spLocks noChangeArrowheads="1"/>
            </p:cNvSpPr>
            <p:nvPr/>
          </p:nvSpPr>
          <p:spPr bwMode="auto">
            <a:xfrm rot="-5400000">
              <a:off x="409" y="61"/>
              <a:ext cx="80" cy="81"/>
            </a:xfrm>
            <a:prstGeom prst="rect">
              <a:avLst/>
            </a:prstGeom>
            <a:solidFill>
              <a:srgbClr val="ADDAF9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5" name="Rectangle 102"/>
            <p:cNvSpPr>
              <a:spLocks noChangeArrowheads="1"/>
            </p:cNvSpPr>
            <p:nvPr/>
          </p:nvSpPr>
          <p:spPr bwMode="auto">
            <a:xfrm rot="-5400000">
              <a:off x="174" y="51"/>
              <a:ext cx="98" cy="99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6" name="Rectangle 103"/>
            <p:cNvSpPr>
              <a:spLocks noChangeArrowheads="1"/>
            </p:cNvSpPr>
            <p:nvPr/>
          </p:nvSpPr>
          <p:spPr bwMode="auto">
            <a:xfrm>
              <a:off x="296" y="173"/>
              <a:ext cx="80" cy="80"/>
            </a:xfrm>
            <a:prstGeom prst="rect">
              <a:avLst/>
            </a:prstGeom>
            <a:solidFill>
              <a:srgbClr val="ADDAF9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7" name="Rectangle 104"/>
            <p:cNvSpPr>
              <a:spLocks noChangeArrowheads="1"/>
            </p:cNvSpPr>
            <p:nvPr/>
          </p:nvSpPr>
          <p:spPr bwMode="auto">
            <a:xfrm>
              <a:off x="176" y="292"/>
              <a:ext cx="80" cy="80"/>
            </a:xfrm>
            <a:prstGeom prst="rect">
              <a:avLst/>
            </a:prstGeom>
            <a:solidFill>
              <a:srgbClr val="ADDAF9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8" name="Rectangle 105"/>
            <p:cNvSpPr>
              <a:spLocks noChangeArrowheads="1"/>
            </p:cNvSpPr>
            <p:nvPr/>
          </p:nvSpPr>
          <p:spPr bwMode="auto">
            <a:xfrm>
              <a:off x="294" y="290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9" name="Rectangle 106"/>
            <p:cNvSpPr>
              <a:spLocks noChangeArrowheads="1"/>
            </p:cNvSpPr>
            <p:nvPr/>
          </p:nvSpPr>
          <p:spPr bwMode="auto">
            <a:xfrm>
              <a:off x="412" y="172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0" name="Rectangle 107"/>
            <p:cNvSpPr>
              <a:spLocks noChangeArrowheads="1"/>
            </p:cNvSpPr>
            <p:nvPr/>
          </p:nvSpPr>
          <p:spPr bwMode="auto">
            <a:xfrm>
              <a:off x="521" y="171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1" name="Rectangle 108"/>
            <p:cNvSpPr>
              <a:spLocks noChangeArrowheads="1"/>
            </p:cNvSpPr>
            <p:nvPr/>
          </p:nvSpPr>
          <p:spPr bwMode="auto">
            <a:xfrm>
              <a:off x="409" y="284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2" name="Rectangle 109"/>
            <p:cNvSpPr>
              <a:spLocks noChangeArrowheads="1"/>
            </p:cNvSpPr>
            <p:nvPr/>
          </p:nvSpPr>
          <p:spPr bwMode="auto">
            <a:xfrm>
              <a:off x="402" y="397"/>
              <a:ext cx="53" cy="52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3" name="Rectangle 110"/>
            <p:cNvSpPr>
              <a:spLocks noChangeArrowheads="1"/>
            </p:cNvSpPr>
            <p:nvPr/>
          </p:nvSpPr>
          <p:spPr bwMode="auto">
            <a:xfrm>
              <a:off x="520" y="280"/>
              <a:ext cx="53" cy="52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4" name="Rectangle 111"/>
            <p:cNvSpPr>
              <a:spLocks noChangeArrowheads="1"/>
            </p:cNvSpPr>
            <p:nvPr/>
          </p:nvSpPr>
          <p:spPr bwMode="auto">
            <a:xfrm>
              <a:off x="628" y="170"/>
              <a:ext cx="53" cy="53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5" name="Rectangle 112"/>
            <p:cNvSpPr>
              <a:spLocks noChangeArrowheads="1"/>
            </p:cNvSpPr>
            <p:nvPr/>
          </p:nvSpPr>
          <p:spPr bwMode="auto">
            <a:xfrm>
              <a:off x="81" y="800"/>
              <a:ext cx="44" cy="43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6" name="Rectangle 113"/>
            <p:cNvSpPr>
              <a:spLocks noChangeArrowheads="1"/>
            </p:cNvSpPr>
            <p:nvPr/>
          </p:nvSpPr>
          <p:spPr bwMode="auto">
            <a:xfrm>
              <a:off x="273" y="613"/>
              <a:ext cx="44" cy="43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7" name="Rectangle 114"/>
            <p:cNvSpPr>
              <a:spLocks noChangeArrowheads="1"/>
            </p:cNvSpPr>
            <p:nvPr/>
          </p:nvSpPr>
          <p:spPr bwMode="auto">
            <a:xfrm>
              <a:off x="386" y="500"/>
              <a:ext cx="44" cy="44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8" name="Rectangle 115"/>
            <p:cNvSpPr>
              <a:spLocks noChangeArrowheads="1"/>
            </p:cNvSpPr>
            <p:nvPr/>
          </p:nvSpPr>
          <p:spPr bwMode="auto">
            <a:xfrm>
              <a:off x="507" y="381"/>
              <a:ext cx="44" cy="43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9" name="Rectangle 116"/>
            <p:cNvSpPr>
              <a:spLocks noChangeArrowheads="1"/>
            </p:cNvSpPr>
            <p:nvPr/>
          </p:nvSpPr>
          <p:spPr bwMode="auto">
            <a:xfrm>
              <a:off x="619" y="269"/>
              <a:ext cx="44" cy="44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70" name="Rectangle 117"/>
            <p:cNvSpPr>
              <a:spLocks noChangeArrowheads="1"/>
            </p:cNvSpPr>
            <p:nvPr/>
          </p:nvSpPr>
          <p:spPr bwMode="auto">
            <a:xfrm>
              <a:off x="723" y="167"/>
              <a:ext cx="44" cy="44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71" name="Rectangle 118"/>
            <p:cNvSpPr>
              <a:spLocks noChangeArrowheads="1"/>
            </p:cNvSpPr>
            <p:nvPr/>
          </p:nvSpPr>
          <p:spPr bwMode="auto">
            <a:xfrm>
              <a:off x="815" y="77"/>
              <a:ext cx="44" cy="44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itchFamily="16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17" Type="http://schemas.openxmlformats.org/officeDocument/2006/relationships/image" Target="../media/image40.jpe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39.jpe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5.png"/><Relationship Id="rId15" Type="http://schemas.openxmlformats.org/officeDocument/2006/relationships/image" Target="../media/image38.jpeg"/><Relationship Id="rId10" Type="http://schemas.openxmlformats.org/officeDocument/2006/relationships/image" Target="../media/image33.jpeg"/><Relationship Id="rId4" Type="http://schemas.openxmlformats.org/officeDocument/2006/relationships/image" Target="../media/image28.jpeg"/><Relationship Id="rId9" Type="http://schemas.openxmlformats.org/officeDocument/2006/relationships/image" Target="../media/image32.jpeg"/><Relationship Id="rId1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jpeg"/><Relationship Id="rId5" Type="http://schemas.openxmlformats.org/officeDocument/2006/relationships/image" Target="../media/image46.png"/><Relationship Id="rId10" Type="http://schemas.openxmlformats.org/officeDocument/2006/relationships/image" Target="../media/image51.jpeg"/><Relationship Id="rId4" Type="http://schemas.openxmlformats.org/officeDocument/2006/relationships/image" Target="../media/image5.pn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1.jpeg"/><Relationship Id="rId3" Type="http://schemas.openxmlformats.org/officeDocument/2006/relationships/image" Target="../media/image56.png"/><Relationship Id="rId7" Type="http://schemas.openxmlformats.org/officeDocument/2006/relationships/image" Target="../media/image51.jpeg"/><Relationship Id="rId12" Type="http://schemas.openxmlformats.org/officeDocument/2006/relationships/image" Target="../media/image5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5.png"/><Relationship Id="rId10" Type="http://schemas.openxmlformats.org/officeDocument/2006/relationships/image" Target="../media/image60.jpeg"/><Relationship Id="rId4" Type="http://schemas.openxmlformats.org/officeDocument/2006/relationships/image" Target="../media/image57.png"/><Relationship Id="rId9" Type="http://schemas.openxmlformats.org/officeDocument/2006/relationships/image" Target="../media/image59.jpeg"/><Relationship Id="rId14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3" Type="http://schemas.openxmlformats.org/officeDocument/2006/relationships/image" Target="../media/image5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g"/><Relationship Id="rId5" Type="http://schemas.openxmlformats.org/officeDocument/2006/relationships/image" Target="../media/image71.png"/><Relationship Id="rId4" Type="http://schemas.openxmlformats.org/officeDocument/2006/relationships/image" Target="../media/image70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5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5.png"/><Relationship Id="rId3" Type="http://schemas.openxmlformats.org/officeDocument/2006/relationships/image" Target="../media/image34.jpeg"/><Relationship Id="rId7" Type="http://schemas.openxmlformats.org/officeDocument/2006/relationships/image" Target="../media/image35.jpe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39.jpeg"/><Relationship Id="rId5" Type="http://schemas.openxmlformats.org/officeDocument/2006/relationships/image" Target="../media/image81.jpeg"/><Relationship Id="rId10" Type="http://schemas.openxmlformats.org/officeDocument/2006/relationships/image" Target="../media/image38.jpeg"/><Relationship Id="rId4" Type="http://schemas.openxmlformats.org/officeDocument/2006/relationships/image" Target="../media/image80.jpeg"/><Relationship Id="rId9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848624" y="7123563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R. FOUSSADIER</a:t>
            </a:r>
          </a:p>
        </p:txBody>
      </p:sp>
      <p:pic>
        <p:nvPicPr>
          <p:cNvPr id="4" name="Image 3" descr="adeg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944" y="6938897"/>
            <a:ext cx="1127941" cy="3693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2762925" y="395461"/>
            <a:ext cx="4524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/>
              <a:t>FSD – 30 mars 2017</a:t>
            </a:r>
            <a:endParaRPr lang="fr-FR" sz="3600" b="1" dirty="0"/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636448" y="2051769"/>
            <a:ext cx="8755063" cy="3240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5560" rIns="0" bIns="0" anchor="ctr"/>
          <a:lstStyle>
            <a:lvl1pPr marL="215900" indent="-215900"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/>
            <a:r>
              <a:rPr lang="fr-CH" sz="3600" i="1" dirty="0"/>
              <a:t>Contrôle des moustiques </a:t>
            </a:r>
            <a:r>
              <a:rPr lang="fr-CH" sz="3600" i="1" dirty="0" smtClean="0"/>
              <a:t/>
            </a:r>
            <a:br>
              <a:rPr lang="fr-CH" sz="3600" i="1" dirty="0" smtClean="0"/>
            </a:br>
            <a:r>
              <a:rPr lang="fr-CH" sz="3600" i="1" dirty="0" smtClean="0"/>
              <a:t>nuisibles </a:t>
            </a:r>
            <a:r>
              <a:rPr lang="fr-CH" sz="3600" i="1" dirty="0"/>
              <a:t>et vecteurs de maladies </a:t>
            </a:r>
            <a:br>
              <a:rPr lang="fr-CH" sz="3600" i="1" dirty="0"/>
            </a:br>
            <a:r>
              <a:rPr lang="fr-CH" sz="3600" i="1" dirty="0" smtClean="0"/>
              <a:t>en </a:t>
            </a:r>
            <a:r>
              <a:rPr lang="fr-CH" sz="3600" i="1" dirty="0"/>
              <a:t>Europe occidentale</a:t>
            </a:r>
          </a:p>
        </p:txBody>
      </p:sp>
    </p:spTree>
    <p:extLst>
      <p:ext uri="{BB962C8B-B14F-4D97-AF65-F5344CB8AC3E}">
        <p14:creationId xmlns:p14="http://schemas.microsoft.com/office/powerpoint/2010/main" val="645879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56" y="477838"/>
            <a:ext cx="8974852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1005706" y="544513"/>
            <a:ext cx="890500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altLang="fr-FR" sz="2600" dirty="0">
                <a:solidFill>
                  <a:srgbClr val="000000"/>
                </a:solidFill>
              </a:rPr>
              <a:t>Facteurs favorisant l’installation : les conditions climatiques</a:t>
            </a:r>
            <a:endParaRPr lang="fr-FR" altLang="fr-FR" sz="2600" dirty="0">
              <a:solidFill>
                <a:srgbClr val="000000"/>
              </a:solidFill>
              <a:latin typeface="Microsoft YaHei" charset="-122"/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3" y="1475581"/>
            <a:ext cx="9911548" cy="5946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6964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7" descr="I:\Mes images\Réunion\gite 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343" y="4752129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56" y="477838"/>
            <a:ext cx="84994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1049" y="3478646"/>
            <a:ext cx="2419260" cy="1572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/>
          <a:stretch>
            <a:fillRect/>
          </a:stretch>
        </p:blipFill>
        <p:spPr bwMode="auto">
          <a:xfrm>
            <a:off x="2042456" y="1605532"/>
            <a:ext cx="2971800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1005706" y="544513"/>
            <a:ext cx="788709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altLang="fr-FR" sz="2600" dirty="0">
                <a:solidFill>
                  <a:srgbClr val="000000"/>
                </a:solidFill>
              </a:rPr>
              <a:t>Facteurs favorisant l’installation : habitat colonisable</a:t>
            </a:r>
            <a:endParaRPr lang="fr-FR" altLang="fr-FR" sz="2600" dirty="0">
              <a:solidFill>
                <a:srgbClr val="000000"/>
              </a:solidFill>
              <a:latin typeface="Microsoft YaHei" charset="-122"/>
            </a:endParaRPr>
          </a:p>
        </p:txBody>
      </p:sp>
      <p:pic>
        <p:nvPicPr>
          <p:cNvPr id="18" name="Picture 13" descr="I:\Mes images\Réunion\gite 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96" y="1415456"/>
            <a:ext cx="2298267" cy="172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I:\Mes images\Réunion\gite 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63" y="5040810"/>
            <a:ext cx="2362200" cy="18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I:\Mes images\Réunion\gite 1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73" y="3156447"/>
            <a:ext cx="2593508" cy="194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cteur droit 2"/>
          <p:cNvCxnSpPr/>
          <p:nvPr/>
        </p:nvCxnSpPr>
        <p:spPr bwMode="auto">
          <a:xfrm flipH="1">
            <a:off x="5400352" y="1605532"/>
            <a:ext cx="10398" cy="5702697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267" y="5389154"/>
            <a:ext cx="2195242" cy="192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405" y="2583680"/>
            <a:ext cx="2329104" cy="1557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703" y="4160544"/>
            <a:ext cx="2602612" cy="149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48"/>
          <a:stretch>
            <a:fillRect/>
          </a:stretch>
        </p:blipFill>
        <p:spPr bwMode="auto">
          <a:xfrm>
            <a:off x="7959291" y="3070354"/>
            <a:ext cx="1944270" cy="1717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1494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20192"/>
          <a:stretch>
            <a:fillRect/>
          </a:stretch>
        </p:blipFill>
        <p:spPr bwMode="auto">
          <a:xfrm>
            <a:off x="7549398" y="4472075"/>
            <a:ext cx="2359123" cy="1710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5022" b="2019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" name="Picture 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52"/>
          <a:stretch>
            <a:fillRect/>
          </a:stretch>
        </p:blipFill>
        <p:spPr bwMode="auto">
          <a:xfrm>
            <a:off x="5512304" y="1221075"/>
            <a:ext cx="1809781" cy="139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1495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606" y="1265157"/>
            <a:ext cx="2363859" cy="1577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5724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463986"/>
            <a:ext cx="84994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441" y="1727687"/>
            <a:ext cx="3732956" cy="3165869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983" y="5003973"/>
            <a:ext cx="7920881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59" y="2669217"/>
            <a:ext cx="4656684" cy="1038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7589"/>
            <a:ext cx="6192440" cy="90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1"/>
          <p:cNvSpPr txBox="1">
            <a:spLocks noChangeArrowheads="1"/>
          </p:cNvSpPr>
          <p:nvPr/>
        </p:nvSpPr>
        <p:spPr bwMode="auto">
          <a:xfrm>
            <a:off x="233759" y="3970226"/>
            <a:ext cx="3845794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fr-FR" altLang="fr-FR" dirty="0" err="1"/>
              <a:t>Delatte</a:t>
            </a:r>
            <a:r>
              <a:rPr lang="fr-FR" altLang="fr-FR" dirty="0"/>
              <a:t> H. (IRD UR016)</a:t>
            </a:r>
          </a:p>
          <a:p>
            <a:r>
              <a:rPr lang="fr-FR" altLang="fr-FR" dirty="0" err="1"/>
              <a:t>Aedes</a:t>
            </a:r>
            <a:r>
              <a:rPr lang="fr-FR" altLang="fr-FR" dirty="0"/>
              <a:t> </a:t>
            </a:r>
            <a:r>
              <a:rPr lang="fr-FR" altLang="fr-FR" dirty="0" err="1"/>
              <a:t>albopictus</a:t>
            </a:r>
            <a:r>
              <a:rPr lang="fr-FR" altLang="fr-FR" dirty="0"/>
              <a:t> à la Réunion</a:t>
            </a:r>
          </a:p>
          <a:p>
            <a:r>
              <a:rPr lang="fr-FR" altLang="fr-FR" dirty="0"/>
              <a:t>Colloque chikungunya </a:t>
            </a:r>
          </a:p>
          <a:p>
            <a:r>
              <a:rPr lang="fr-FR" dirty="0" err="1"/>
              <a:t>Decembre</a:t>
            </a:r>
            <a:r>
              <a:rPr lang="fr-FR" dirty="0"/>
              <a:t> 2007</a:t>
            </a:r>
          </a:p>
        </p:txBody>
      </p:sp>
      <p:sp>
        <p:nvSpPr>
          <p:cNvPr id="17" name="ZoneTexte 1"/>
          <p:cNvSpPr txBox="1">
            <a:spLocks noChangeArrowheads="1"/>
          </p:cNvSpPr>
          <p:nvPr/>
        </p:nvSpPr>
        <p:spPr bwMode="auto">
          <a:xfrm>
            <a:off x="3327856" y="3695921"/>
            <a:ext cx="256400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endParaRPr lang="fr-FR" sz="1000" dirty="0"/>
          </a:p>
        </p:txBody>
      </p:sp>
      <p:sp>
        <p:nvSpPr>
          <p:cNvPr id="18" name="ZoneTexte 1"/>
          <p:cNvSpPr txBox="1">
            <a:spLocks noChangeArrowheads="1"/>
          </p:cNvSpPr>
          <p:nvPr/>
        </p:nvSpPr>
        <p:spPr bwMode="auto">
          <a:xfrm>
            <a:off x="4392240" y="4591455"/>
            <a:ext cx="155022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endParaRPr lang="fr-FR" sz="1000" dirty="0"/>
          </a:p>
        </p:txBody>
      </p:sp>
      <p:sp>
        <p:nvSpPr>
          <p:cNvPr id="19" name="ZoneTexte 1"/>
          <p:cNvSpPr txBox="1">
            <a:spLocks noChangeArrowheads="1"/>
          </p:cNvSpPr>
          <p:nvPr/>
        </p:nvSpPr>
        <p:spPr bwMode="auto">
          <a:xfrm>
            <a:off x="1799952" y="3491805"/>
            <a:ext cx="216024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endParaRPr lang="fr-FR" sz="1000" dirty="0"/>
          </a:p>
        </p:txBody>
      </p:sp>
      <p:sp>
        <p:nvSpPr>
          <p:cNvPr id="20" name="ZoneTexte 1"/>
          <p:cNvSpPr txBox="1">
            <a:spLocks noChangeArrowheads="1"/>
          </p:cNvSpPr>
          <p:nvPr/>
        </p:nvSpPr>
        <p:spPr bwMode="auto">
          <a:xfrm>
            <a:off x="2880072" y="3491805"/>
            <a:ext cx="216024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endParaRPr lang="fr-FR" sz="1000" dirty="0"/>
          </a:p>
        </p:txBody>
      </p:sp>
      <p:sp>
        <p:nvSpPr>
          <p:cNvPr id="21" name="ZoneTexte 1"/>
          <p:cNvSpPr txBox="1">
            <a:spLocks noChangeArrowheads="1"/>
          </p:cNvSpPr>
          <p:nvPr/>
        </p:nvSpPr>
        <p:spPr bwMode="auto">
          <a:xfrm>
            <a:off x="3941645" y="3491805"/>
            <a:ext cx="216024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endParaRPr lang="fr-FR" sz="1000" dirty="0"/>
          </a:p>
        </p:txBody>
      </p:sp>
      <p:sp>
        <p:nvSpPr>
          <p:cNvPr id="22" name="ZoneTexte 1"/>
          <p:cNvSpPr txBox="1">
            <a:spLocks noChangeArrowheads="1"/>
          </p:cNvSpPr>
          <p:nvPr/>
        </p:nvSpPr>
        <p:spPr bwMode="auto">
          <a:xfrm>
            <a:off x="4640736" y="3461607"/>
            <a:ext cx="536774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fr-FR" sz="1000" dirty="0"/>
              <a:t>2,9</a:t>
            </a:r>
          </a:p>
        </p:txBody>
      </p:sp>
      <p:sp>
        <p:nvSpPr>
          <p:cNvPr id="23" name="ZoneTexte 1"/>
          <p:cNvSpPr txBox="1">
            <a:spLocks noChangeArrowheads="1"/>
          </p:cNvSpPr>
          <p:nvPr/>
        </p:nvSpPr>
        <p:spPr bwMode="auto">
          <a:xfrm>
            <a:off x="6408464" y="5724053"/>
            <a:ext cx="216024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endParaRPr lang="fr-FR" sz="1000" dirty="0"/>
          </a:p>
        </p:txBody>
      </p:sp>
      <p:sp>
        <p:nvSpPr>
          <p:cNvPr id="24" name="ZoneTexte 1"/>
          <p:cNvSpPr txBox="1">
            <a:spLocks noChangeArrowheads="1"/>
          </p:cNvSpPr>
          <p:nvPr/>
        </p:nvSpPr>
        <p:spPr bwMode="auto">
          <a:xfrm>
            <a:off x="7272560" y="6269920"/>
            <a:ext cx="216024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endParaRPr lang="fr-FR" sz="1000" dirty="0"/>
          </a:p>
        </p:txBody>
      </p:sp>
      <p:sp>
        <p:nvSpPr>
          <p:cNvPr id="25" name="ZoneTexte 1"/>
          <p:cNvSpPr txBox="1">
            <a:spLocks noChangeArrowheads="1"/>
          </p:cNvSpPr>
          <p:nvPr/>
        </p:nvSpPr>
        <p:spPr bwMode="auto">
          <a:xfrm>
            <a:off x="7920632" y="6413936"/>
            <a:ext cx="570334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fr-FR" sz="1000" dirty="0"/>
              <a:t>10,4</a:t>
            </a:r>
          </a:p>
        </p:txBody>
      </p:sp>
      <p:sp>
        <p:nvSpPr>
          <p:cNvPr id="26" name="ZoneTexte 1"/>
          <p:cNvSpPr txBox="1">
            <a:spLocks noChangeArrowheads="1"/>
          </p:cNvSpPr>
          <p:nvPr/>
        </p:nvSpPr>
        <p:spPr bwMode="auto">
          <a:xfrm>
            <a:off x="8706990" y="6444133"/>
            <a:ext cx="386153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fr-FR" sz="1000" dirty="0"/>
              <a:t>8,8</a:t>
            </a:r>
          </a:p>
        </p:txBody>
      </p:sp>
      <p:sp>
        <p:nvSpPr>
          <p:cNvPr id="27" name="ZoneTexte 1"/>
          <p:cNvSpPr txBox="1">
            <a:spLocks noChangeArrowheads="1"/>
          </p:cNvSpPr>
          <p:nvPr/>
        </p:nvSpPr>
        <p:spPr bwMode="auto">
          <a:xfrm>
            <a:off x="1439912" y="3173576"/>
            <a:ext cx="495673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fr-FR" sz="1000" dirty="0"/>
              <a:t>50,8</a:t>
            </a:r>
          </a:p>
        </p:txBody>
      </p:sp>
      <p:sp>
        <p:nvSpPr>
          <p:cNvPr id="28" name="ZoneTexte 1"/>
          <p:cNvSpPr txBox="1">
            <a:spLocks noChangeArrowheads="1"/>
          </p:cNvSpPr>
          <p:nvPr/>
        </p:nvSpPr>
        <p:spPr bwMode="auto">
          <a:xfrm>
            <a:off x="2513656" y="3173576"/>
            <a:ext cx="495672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fr-FR" sz="1000" dirty="0"/>
              <a:t>65,3</a:t>
            </a:r>
          </a:p>
        </p:txBody>
      </p:sp>
      <p:sp>
        <p:nvSpPr>
          <p:cNvPr id="29" name="ZoneTexte 1"/>
          <p:cNvSpPr txBox="1">
            <a:spLocks noChangeArrowheads="1"/>
          </p:cNvSpPr>
          <p:nvPr/>
        </p:nvSpPr>
        <p:spPr bwMode="auto">
          <a:xfrm>
            <a:off x="3584256" y="3173576"/>
            <a:ext cx="495672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fr-FR" sz="1000" dirty="0"/>
              <a:t>74,2</a:t>
            </a:r>
          </a:p>
        </p:txBody>
      </p:sp>
      <p:sp>
        <p:nvSpPr>
          <p:cNvPr id="30" name="ZoneTexte 1"/>
          <p:cNvSpPr txBox="1">
            <a:spLocks noChangeArrowheads="1"/>
          </p:cNvSpPr>
          <p:nvPr/>
        </p:nvSpPr>
        <p:spPr bwMode="auto">
          <a:xfrm>
            <a:off x="4640735" y="3173576"/>
            <a:ext cx="495672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fr-FR" sz="1000" dirty="0"/>
              <a:t>48,7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828651" y="1199878"/>
            <a:ext cx="228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Longévité moyenne</a:t>
            </a:r>
          </a:p>
        </p:txBody>
      </p: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1005706" y="544513"/>
            <a:ext cx="662392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altLang="fr-FR" sz="2600" dirty="0">
                <a:solidFill>
                  <a:srgbClr val="000000"/>
                </a:solidFill>
              </a:rPr>
              <a:t>Facteurs favorisant l’installation : la biologie</a:t>
            </a:r>
            <a:endParaRPr lang="fr-FR" altLang="fr-FR" sz="2600" dirty="0">
              <a:solidFill>
                <a:srgbClr val="000000"/>
              </a:solidFill>
              <a:latin typeface="Microsoft YaHei" charset="-122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078656" y="3326589"/>
            <a:ext cx="24288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Diapause hivernale</a:t>
            </a:r>
          </a:p>
        </p:txBody>
      </p:sp>
    </p:spTree>
    <p:extLst>
      <p:ext uri="{BB962C8B-B14F-4D97-AF65-F5344CB8AC3E}">
        <p14:creationId xmlns:p14="http://schemas.microsoft.com/office/powerpoint/2010/main" val="89923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2845">
            <a:off x="284275" y="4057962"/>
            <a:ext cx="837731" cy="129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25" y="477838"/>
            <a:ext cx="84994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3"/>
          <p:cNvSpPr txBox="1">
            <a:spLocks noChangeArrowheads="1"/>
          </p:cNvSpPr>
          <p:nvPr/>
        </p:nvSpPr>
        <p:spPr bwMode="auto">
          <a:xfrm>
            <a:off x="863351" y="1125538"/>
            <a:ext cx="8353425" cy="5686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Times New Roman" pitchFamily="16" charset="0"/>
              <a:buNone/>
              <a:defRPr/>
            </a:pPr>
            <a:r>
              <a:rPr lang="fr-FR" b="1" dirty="0">
                <a:solidFill>
                  <a:srgbClr val="FF0000"/>
                </a:solidFill>
                <a:ea typeface="Microsoft YaHei" charset="-122"/>
              </a:rPr>
              <a:t>Contrôle biologique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lang="fr-FR" sz="1400" dirty="0">
                <a:solidFill>
                  <a:schemeClr val="tx1"/>
                </a:solidFill>
                <a:ea typeface="Microsoft YaHei" charset="-122"/>
              </a:rPr>
              <a:t>Prédateurs : </a:t>
            </a:r>
            <a:r>
              <a:rPr lang="fr-FR" sz="1100" dirty="0">
                <a:solidFill>
                  <a:schemeClr val="tx1"/>
                </a:solidFill>
                <a:ea typeface="Microsoft YaHei" charset="-122"/>
              </a:rPr>
              <a:t>Vertébrés (poissons/amphibiens, …) / invertébrés (Gastéropodes, Hirudinées, Araignées, Insectes)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fr-FR" sz="1400" dirty="0">
              <a:solidFill>
                <a:schemeClr val="tx1"/>
              </a:solidFill>
              <a:ea typeface="Microsoft YaHei" charset="-122"/>
            </a:endParaRP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fr-FR" sz="1400" dirty="0">
              <a:solidFill>
                <a:schemeClr val="tx1"/>
              </a:solidFill>
              <a:ea typeface="Microsoft YaHei" charset="-122"/>
            </a:endParaRP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fr-FR" sz="1400" dirty="0">
              <a:solidFill>
                <a:schemeClr val="tx1"/>
              </a:solidFill>
              <a:ea typeface="Microsoft YaHei" charset="-122"/>
            </a:endParaRPr>
          </a:p>
          <a:p>
            <a:pPr lvl="4" indent="0">
              <a:spcBef>
                <a:spcPct val="50000"/>
              </a:spcBef>
              <a:buFont typeface="Times New Roman" pitchFamily="16" charset="0"/>
              <a:buNone/>
              <a:defRPr/>
            </a:pPr>
            <a:endParaRPr lang="fr-FR" sz="1400" dirty="0">
              <a:solidFill>
                <a:schemeClr val="tx1"/>
              </a:solidFill>
              <a:ea typeface="Microsoft YaHei" charset="-122"/>
            </a:endParaRPr>
          </a:p>
          <a:p>
            <a:pPr lvl="4" indent="0">
              <a:spcBef>
                <a:spcPct val="50000"/>
              </a:spcBef>
              <a:buFont typeface="Times New Roman" pitchFamily="16" charset="0"/>
              <a:buNone/>
              <a:defRPr/>
            </a:pPr>
            <a:r>
              <a:rPr lang="fr-FR" sz="1100" dirty="0">
                <a:solidFill>
                  <a:schemeClr val="tx1"/>
                </a:solidFill>
                <a:ea typeface="Microsoft YaHei" charset="-122"/>
              </a:rPr>
              <a:t>Bol alimentaire</a:t>
            </a:r>
          </a:p>
          <a:p>
            <a:pPr lvl="4" indent="0">
              <a:spcBef>
                <a:spcPct val="50000"/>
              </a:spcBef>
              <a:buFont typeface="Times New Roman" pitchFamily="16" charset="0"/>
              <a:buNone/>
              <a:defRPr/>
            </a:pPr>
            <a:r>
              <a:rPr lang="fr-FR" sz="1100" dirty="0">
                <a:solidFill>
                  <a:schemeClr val="tx1"/>
                </a:solidFill>
                <a:ea typeface="Microsoft YaHei" charset="-122"/>
              </a:rPr>
              <a:t>Chauve –souris</a:t>
            </a:r>
          </a:p>
          <a:p>
            <a:pPr lvl="4" indent="0">
              <a:spcBef>
                <a:spcPct val="50000"/>
              </a:spcBef>
              <a:buFont typeface="Times New Roman" pitchFamily="16" charset="0"/>
              <a:buNone/>
              <a:defRPr/>
            </a:pPr>
            <a:r>
              <a:rPr lang="fr-FR" sz="1100" dirty="0">
                <a:solidFill>
                  <a:schemeClr val="tx1"/>
                </a:solidFill>
                <a:ea typeface="Microsoft YaHei" charset="-122"/>
              </a:rPr>
              <a:t>Becker et al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lang="fr-FR" sz="1400" dirty="0">
                <a:solidFill>
                  <a:schemeClr val="tx1"/>
                </a:solidFill>
                <a:ea typeface="Microsoft YaHei" charset="-122"/>
              </a:rPr>
              <a:t>Parasites /  Pathogènes : </a:t>
            </a:r>
            <a:r>
              <a:rPr lang="fr-FR" sz="1100" dirty="0">
                <a:solidFill>
                  <a:schemeClr val="tx1"/>
                </a:solidFill>
                <a:ea typeface="Microsoft YaHei" charset="-122"/>
              </a:rPr>
              <a:t>Nématodes, protozoaires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lang="fr-FR" sz="1400" dirty="0">
                <a:solidFill>
                  <a:schemeClr val="tx1"/>
                </a:solidFill>
                <a:ea typeface="Microsoft YaHei" charset="-122"/>
              </a:rPr>
              <a:t>Capture d’adultes : </a:t>
            </a:r>
            <a:r>
              <a:rPr lang="fr-FR" sz="1100" dirty="0">
                <a:solidFill>
                  <a:schemeClr val="tx1"/>
                </a:solidFill>
                <a:ea typeface="Microsoft YaHei" charset="-122"/>
              </a:rPr>
              <a:t>				</a:t>
            </a:r>
            <a:r>
              <a:rPr lang="fr-FR" sz="1100" dirty="0"/>
              <a:t>		Conso. moyenne de larves de moustiques par prédateurs</a:t>
            </a:r>
            <a:endParaRPr lang="fr-FR" sz="1100" dirty="0">
              <a:solidFill>
                <a:schemeClr val="tx1"/>
              </a:solidFill>
              <a:ea typeface="Microsoft YaHei" charset="-122"/>
            </a:endParaRP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lang="fr-FR" sz="1400" dirty="0">
                <a:solidFill>
                  <a:schemeClr val="tx1"/>
                </a:solidFill>
                <a:ea typeface="Microsoft YaHei" charset="-122"/>
              </a:rPr>
              <a:t>Insectes stériles / OGM	</a:t>
            </a:r>
            <a:r>
              <a:rPr lang="fr-FR" sz="1100" dirty="0">
                <a:solidFill>
                  <a:schemeClr val="tx1"/>
                </a:solidFill>
                <a:ea typeface="Microsoft YaHei" charset="-122"/>
              </a:rPr>
              <a:t>					</a:t>
            </a:r>
            <a:endParaRPr lang="fr-FR" b="1" dirty="0">
              <a:solidFill>
                <a:srgbClr val="FF0000"/>
              </a:solidFill>
              <a:ea typeface="Microsoft YaHei" charset="-122"/>
            </a:endParaRPr>
          </a:p>
          <a:p>
            <a:pPr>
              <a:spcBef>
                <a:spcPct val="50000"/>
              </a:spcBef>
              <a:buFont typeface="Times New Roman" pitchFamily="16" charset="0"/>
              <a:buNone/>
              <a:defRPr/>
            </a:pPr>
            <a:endParaRPr lang="fr-FR" b="1" dirty="0">
              <a:solidFill>
                <a:srgbClr val="FF0000"/>
              </a:solidFill>
              <a:ea typeface="Microsoft YaHei" charset="-122"/>
            </a:endParaRPr>
          </a:p>
          <a:p>
            <a:pPr>
              <a:spcBef>
                <a:spcPct val="50000"/>
              </a:spcBef>
              <a:buFont typeface="Times New Roman" pitchFamily="16" charset="0"/>
              <a:buNone/>
              <a:defRPr/>
            </a:pPr>
            <a:r>
              <a:rPr lang="fr-FR" b="1" dirty="0">
                <a:solidFill>
                  <a:srgbClr val="FF0000"/>
                </a:solidFill>
                <a:ea typeface="Microsoft YaHei" charset="-122"/>
              </a:rPr>
              <a:t>Contrôle physique</a:t>
            </a:r>
            <a:r>
              <a:rPr lang="fr-FR" dirty="0">
                <a:solidFill>
                  <a:schemeClr val="tx1"/>
                </a:solidFill>
                <a:ea typeface="Microsoft YaHei" charset="-122"/>
              </a:rPr>
              <a:t>							</a:t>
            </a:r>
            <a:r>
              <a:rPr lang="fr-FR" b="1" dirty="0">
                <a:solidFill>
                  <a:srgbClr val="FF0000"/>
                </a:solidFill>
                <a:ea typeface="Microsoft YaHei" charset="-122"/>
              </a:rPr>
              <a:t>Contrôle Insecticide</a:t>
            </a:r>
            <a:r>
              <a:rPr lang="fr-FR" dirty="0">
                <a:solidFill>
                  <a:schemeClr val="tx1"/>
                </a:solidFill>
                <a:ea typeface="Microsoft YaHei" charset="-122"/>
              </a:rPr>
              <a:t>	</a:t>
            </a:r>
          </a:p>
          <a:p>
            <a:pPr marL="285750" indent="-285750"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lang="fr-FR" sz="1400" dirty="0">
                <a:solidFill>
                  <a:schemeClr val="tx1"/>
                </a:solidFill>
                <a:ea typeface="Microsoft YaHei" charset="-122"/>
              </a:rPr>
              <a:t>Gestion de l’eau									Contrôle des larves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lang="fr-FR" sz="1400" dirty="0">
                <a:solidFill>
                  <a:schemeClr val="tx1"/>
                </a:solidFill>
                <a:ea typeface="Microsoft YaHei" charset="-122"/>
              </a:rPr>
              <a:t>Modification de l’interface eau/air						Contrôle des adultes</a:t>
            </a: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lang="fr-FR" sz="1400" dirty="0">
                <a:solidFill>
                  <a:schemeClr val="tx1"/>
                </a:solidFill>
                <a:ea typeface="Microsoft YaHei" charset="-122"/>
              </a:rPr>
              <a:t>Réduction des contacts moustiques/humains</a:t>
            </a:r>
          </a:p>
        </p:txBody>
      </p:sp>
      <p:pic>
        <p:nvPicPr>
          <p:cNvPr id="3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328" y="1909763"/>
            <a:ext cx="4391025" cy="231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21" y="1832769"/>
            <a:ext cx="2374900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Imag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976" y="6588636"/>
            <a:ext cx="1065021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Imag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305" y="6610265"/>
            <a:ext cx="1119069" cy="838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https://encrypted-tbn2.gstatic.com/images?q=tbn:ANd9GcR2_cd8_3o8BXElqbo6-UbXA7MO2VXac6rpIJUfnKGaka_CePb2Y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74" y="4227513"/>
            <a:ext cx="1193082" cy="80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216" y="4427909"/>
            <a:ext cx="1115510" cy="83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5" t="20003" r="27132" b="9509"/>
          <a:stretch>
            <a:fillRect/>
          </a:stretch>
        </p:blipFill>
        <p:spPr bwMode="auto">
          <a:xfrm>
            <a:off x="6408464" y="6232790"/>
            <a:ext cx="1239025" cy="129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672" y="5392774"/>
            <a:ext cx="1687982" cy="1267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" name="Imag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012" y="6517407"/>
            <a:ext cx="1244535" cy="82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68076" y="5436021"/>
            <a:ext cx="1158368" cy="868777"/>
          </a:xfrm>
          <a:prstGeom prst="rect">
            <a:avLst/>
          </a:prstGeom>
          <a:ln w="79375">
            <a:solidFill>
              <a:schemeClr val="accent3"/>
            </a:solidFill>
          </a:ln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005706" y="544513"/>
            <a:ext cx="362150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altLang="fr-FR" sz="2600" dirty="0">
                <a:solidFill>
                  <a:srgbClr val="000000"/>
                </a:solidFill>
              </a:rPr>
              <a:t>Les techniques de lutte</a:t>
            </a:r>
            <a:endParaRPr lang="fr-FR" altLang="fr-FR" sz="2600" dirty="0">
              <a:solidFill>
                <a:srgbClr val="000000"/>
              </a:solidFill>
              <a:latin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47648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72" name="Picture 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0" y="5292005"/>
            <a:ext cx="2318624" cy="656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865" y="3030288"/>
            <a:ext cx="1770062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466725"/>
            <a:ext cx="84994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1"/>
          <p:cNvSpPr>
            <a:spLocks noChangeArrowheads="1"/>
          </p:cNvSpPr>
          <p:nvPr/>
        </p:nvSpPr>
        <p:spPr bwMode="auto">
          <a:xfrm>
            <a:off x="1006475" y="544513"/>
            <a:ext cx="7521611" cy="46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altLang="fr-FR" sz="2600" dirty="0">
                <a:solidFill>
                  <a:srgbClr val="000000"/>
                </a:solidFill>
              </a:rPr>
              <a:t>Une adaptation en fonction de la période du cycle</a:t>
            </a:r>
          </a:p>
        </p:txBody>
      </p:sp>
      <p:cxnSp>
        <p:nvCxnSpPr>
          <p:cNvPr id="14341" name="Connecteur droit 4"/>
          <p:cNvCxnSpPr>
            <a:cxnSpLocks noChangeShapeType="1"/>
          </p:cNvCxnSpPr>
          <p:nvPr/>
        </p:nvCxnSpPr>
        <p:spPr bwMode="auto">
          <a:xfrm>
            <a:off x="5040313" y="1474788"/>
            <a:ext cx="0" cy="5834062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42" name="Connecteur droit 21"/>
          <p:cNvCxnSpPr>
            <a:cxnSpLocks noChangeShapeType="1"/>
          </p:cNvCxnSpPr>
          <p:nvPr/>
        </p:nvCxnSpPr>
        <p:spPr bwMode="auto">
          <a:xfrm>
            <a:off x="1004440" y="4715941"/>
            <a:ext cx="8788400" cy="0"/>
          </a:xfrm>
          <a:prstGeom prst="lin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343" name="ZoneTexte 23"/>
          <p:cNvSpPr txBox="1">
            <a:spLocks noChangeArrowheads="1"/>
          </p:cNvSpPr>
          <p:nvPr/>
        </p:nvSpPr>
        <p:spPr bwMode="auto">
          <a:xfrm>
            <a:off x="2517327" y="1788863"/>
            <a:ext cx="18002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altLang="fr-FR" sz="1600" b="1">
                <a:solidFill>
                  <a:schemeClr val="tx1"/>
                </a:solidFill>
              </a:rPr>
              <a:t>Adultes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429069" y="4807245"/>
            <a:ext cx="677108" cy="2016224"/>
          </a:xfrm>
          <a:prstGeom prst="rect">
            <a:avLst/>
          </a:prstGeom>
          <a:solidFill>
            <a:srgbClr val="FF0000"/>
          </a:solidFill>
        </p:spPr>
        <p:txBody>
          <a:bodyPr vert="vert270">
            <a:spAutoFit/>
          </a:bodyPr>
          <a:lstStyle/>
          <a:p>
            <a:pPr algn="ctr">
              <a:defRPr/>
            </a:pPr>
            <a:r>
              <a:rPr lang="fr-FR" sz="1600" b="1" dirty="0">
                <a:solidFill>
                  <a:schemeClr val="tx1"/>
                </a:solidFill>
              </a:rPr>
              <a:t>Contrôle insecticide</a:t>
            </a:r>
          </a:p>
        </p:txBody>
      </p:sp>
      <p:pic>
        <p:nvPicPr>
          <p:cNvPr id="14346" name="Picture 7" descr="https://encrypted-tbn2.gstatic.com/images?q=tbn:ANd9GcR2_cd8_3o8BXElqbo6-UbXA7MO2VXac6rpIJUfnKGaka_CePb2Y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65" y="2780618"/>
            <a:ext cx="1375245" cy="93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Imag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927" y="3751013"/>
            <a:ext cx="1258888" cy="94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792" y="6388991"/>
            <a:ext cx="1412598" cy="1059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9" name="ZoneTexte 35"/>
          <p:cNvSpPr txBox="1">
            <a:spLocks noChangeArrowheads="1"/>
          </p:cNvSpPr>
          <p:nvPr/>
        </p:nvSpPr>
        <p:spPr bwMode="auto">
          <a:xfrm>
            <a:off x="2664048" y="2350838"/>
            <a:ext cx="23764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altLang="fr-FR" sz="1600" b="1" dirty="0">
                <a:solidFill>
                  <a:schemeClr val="tx1"/>
                </a:solidFill>
              </a:rPr>
              <a:t>Femelles gravides</a:t>
            </a:r>
          </a:p>
          <a:p>
            <a:r>
              <a:rPr lang="fr-FR" altLang="fr-FR" sz="1600" b="1" dirty="0">
                <a:solidFill>
                  <a:schemeClr val="tx1"/>
                </a:solidFill>
              </a:rPr>
              <a:t>Femelles non gravides</a:t>
            </a:r>
          </a:p>
        </p:txBody>
      </p:sp>
      <p:sp>
        <p:nvSpPr>
          <p:cNvPr id="14350" name="ZoneTexte 38"/>
          <p:cNvSpPr txBox="1">
            <a:spLocks noChangeArrowheads="1"/>
          </p:cNvSpPr>
          <p:nvPr/>
        </p:nvSpPr>
        <p:spPr bwMode="auto">
          <a:xfrm>
            <a:off x="1221927" y="4994026"/>
            <a:ext cx="36718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altLang="fr-FR" sz="1600" b="1" dirty="0">
                <a:solidFill>
                  <a:schemeClr val="tx1"/>
                </a:solidFill>
              </a:rPr>
              <a:t>Répulsif</a:t>
            </a:r>
          </a:p>
          <a:p>
            <a:endParaRPr lang="fr-FR" altLang="fr-FR" sz="1600" b="1" dirty="0">
              <a:solidFill>
                <a:schemeClr val="tx1"/>
              </a:solidFill>
            </a:endParaRPr>
          </a:p>
          <a:p>
            <a:endParaRPr lang="fr-FR" altLang="fr-FR" sz="1600" b="1" dirty="0">
              <a:solidFill>
                <a:schemeClr val="tx1"/>
              </a:solidFill>
            </a:endParaRPr>
          </a:p>
          <a:p>
            <a:r>
              <a:rPr lang="fr-FR" altLang="fr-FR" sz="1600" b="1" dirty="0">
                <a:solidFill>
                  <a:schemeClr val="tx1"/>
                </a:solidFill>
              </a:rPr>
              <a:t>				</a:t>
            </a:r>
          </a:p>
          <a:p>
            <a:r>
              <a:rPr lang="fr-FR" altLang="fr-FR" sz="1600" b="1" dirty="0">
                <a:solidFill>
                  <a:schemeClr val="tx1"/>
                </a:solidFill>
              </a:rPr>
              <a:t>						Létal</a:t>
            </a:r>
          </a:p>
        </p:txBody>
      </p:sp>
      <p:pic>
        <p:nvPicPr>
          <p:cNvPr id="14351" name="Picture 5" descr="Résultat de recherche d'images pour &quot;répulsif moustique&quot;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390" y="4947988"/>
            <a:ext cx="1192212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184" y="2124305"/>
            <a:ext cx="877631" cy="684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4" name="ZoneTexte 22"/>
          <p:cNvSpPr txBox="1">
            <a:spLocks noChangeArrowheads="1"/>
          </p:cNvSpPr>
          <p:nvPr/>
        </p:nvSpPr>
        <p:spPr bwMode="auto">
          <a:xfrm>
            <a:off x="6659115" y="1788863"/>
            <a:ext cx="18002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altLang="fr-FR" sz="1600" b="1">
                <a:solidFill>
                  <a:schemeClr val="tx1"/>
                </a:solidFill>
              </a:rPr>
              <a:t>Larves</a:t>
            </a: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38615" y="2158751"/>
            <a:ext cx="1763712" cy="1322387"/>
          </a:xfrm>
          <a:prstGeom prst="rect">
            <a:avLst/>
          </a:prstGeom>
          <a:ln w="79375">
            <a:solidFill>
              <a:schemeClr val="accent3"/>
            </a:solidFill>
          </a:ln>
        </p:spPr>
      </p:pic>
      <p:pic>
        <p:nvPicPr>
          <p:cNvPr id="14356" name="Imag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651" y="5166527"/>
            <a:ext cx="1728787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7" name="Imag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452" y="2149226"/>
            <a:ext cx="199072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8" name="ZoneTexte 16"/>
          <p:cNvSpPr txBox="1">
            <a:spLocks noChangeArrowheads="1"/>
          </p:cNvSpPr>
          <p:nvPr/>
        </p:nvSpPr>
        <p:spPr bwMode="auto">
          <a:xfrm>
            <a:off x="7737027" y="3751013"/>
            <a:ext cx="13700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altLang="fr-FR" sz="1600" b="1">
                <a:solidFill>
                  <a:schemeClr val="tx1"/>
                </a:solidFill>
              </a:rPr>
              <a:t>Videz</a:t>
            </a:r>
          </a:p>
          <a:p>
            <a:r>
              <a:rPr lang="fr-FR" altLang="fr-FR" sz="1600" b="1">
                <a:solidFill>
                  <a:schemeClr val="tx1"/>
                </a:solidFill>
              </a:rPr>
              <a:t>Entretenez</a:t>
            </a:r>
          </a:p>
          <a:p>
            <a:r>
              <a:rPr lang="fr-FR" altLang="fr-FR" sz="1600" b="1">
                <a:solidFill>
                  <a:schemeClr val="tx1"/>
                </a:solidFill>
              </a:rPr>
              <a:t>Couvrez</a:t>
            </a:r>
          </a:p>
        </p:txBody>
      </p:sp>
      <p:pic>
        <p:nvPicPr>
          <p:cNvPr id="14359" name="Imag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452" y="3491805"/>
            <a:ext cx="1557338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60" name="ZoneTexte 42"/>
          <p:cNvSpPr txBox="1">
            <a:spLocks noChangeArrowheads="1"/>
          </p:cNvSpPr>
          <p:nvPr/>
        </p:nvSpPr>
        <p:spPr bwMode="auto">
          <a:xfrm>
            <a:off x="5828852" y="6503738"/>
            <a:ext cx="34940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altLang="fr-FR" sz="1600" b="1" dirty="0">
                <a:solidFill>
                  <a:schemeClr val="tx1"/>
                </a:solidFill>
              </a:rPr>
              <a:t>Bactéries</a:t>
            </a:r>
          </a:p>
          <a:p>
            <a:r>
              <a:rPr lang="fr-FR" altLang="fr-FR" sz="1600" b="1" dirty="0">
                <a:solidFill>
                  <a:schemeClr val="tx1"/>
                </a:solidFill>
              </a:rPr>
              <a:t>Régulateurs de croissance (IGR)</a:t>
            </a:r>
          </a:p>
          <a:p>
            <a:r>
              <a:rPr lang="fr-FR" altLang="fr-FR" sz="1600" b="1" dirty="0"/>
              <a:t>Surfactant</a:t>
            </a:r>
            <a:endParaRPr lang="fr-FR" altLang="fr-FR" sz="1600" b="1" dirty="0">
              <a:solidFill>
                <a:schemeClr val="tx1"/>
              </a:solidFill>
            </a:endParaRPr>
          </a:p>
        </p:txBody>
      </p:sp>
      <p:grpSp>
        <p:nvGrpSpPr>
          <p:cNvPr id="14361" name="Groupe 5"/>
          <p:cNvGrpSpPr>
            <a:grpSpLocks/>
          </p:cNvGrpSpPr>
          <p:nvPr/>
        </p:nvGrpSpPr>
        <p:grpSpPr bwMode="auto">
          <a:xfrm>
            <a:off x="3017390" y="2222251"/>
            <a:ext cx="4616450" cy="4478337"/>
            <a:chOff x="2731340" y="1540017"/>
            <a:chExt cx="4617944" cy="4478253"/>
          </a:xfrm>
        </p:grpSpPr>
        <p:sp>
          <p:nvSpPr>
            <p:cNvPr id="7" name="Forme libre 6"/>
            <p:cNvSpPr/>
            <p:nvPr/>
          </p:nvSpPr>
          <p:spPr>
            <a:xfrm>
              <a:off x="5570709" y="1571766"/>
              <a:ext cx="1108434" cy="1109641"/>
            </a:xfrm>
            <a:custGeom>
              <a:avLst/>
              <a:gdLst>
                <a:gd name="connsiteX0" fmla="*/ 0 w 1109131"/>
                <a:gd name="connsiteY0" fmla="*/ 0 h 1109131"/>
                <a:gd name="connsiteX1" fmla="*/ 1109131 w 1109131"/>
                <a:gd name="connsiteY1" fmla="*/ 0 h 1109131"/>
                <a:gd name="connsiteX2" fmla="*/ 1109131 w 1109131"/>
                <a:gd name="connsiteY2" fmla="*/ 1109131 h 1109131"/>
                <a:gd name="connsiteX3" fmla="*/ 0 w 1109131"/>
                <a:gd name="connsiteY3" fmla="*/ 1109131 h 1109131"/>
                <a:gd name="connsiteX4" fmla="*/ 0 w 1109131"/>
                <a:gd name="connsiteY4" fmla="*/ 0 h 1109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131" h="1109131">
                  <a:moveTo>
                    <a:pt x="0" y="0"/>
                  </a:moveTo>
                  <a:lnTo>
                    <a:pt x="1109131" y="0"/>
                  </a:lnTo>
                  <a:lnTo>
                    <a:pt x="1109131" y="1109131"/>
                  </a:lnTo>
                  <a:lnTo>
                    <a:pt x="0" y="110913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34290" tIns="34290" rIns="34290" bIns="34290" spcCol="1270" anchor="ctr"/>
            <a:lstStyle/>
            <a:p>
              <a:pPr algn="ctr" defTabSz="12001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fr-FR" sz="2700"/>
            </a:p>
          </p:txBody>
        </p:sp>
        <p:sp>
          <p:nvSpPr>
            <p:cNvPr id="8" name="Flèche en arc 7"/>
            <p:cNvSpPr/>
            <p:nvPr/>
          </p:nvSpPr>
          <p:spPr>
            <a:xfrm>
              <a:off x="2961601" y="1540017"/>
              <a:ext cx="4157420" cy="4157584"/>
            </a:xfrm>
            <a:prstGeom prst="circularArrow">
              <a:avLst>
                <a:gd name="adj1" fmla="val 5202"/>
                <a:gd name="adj2" fmla="val 336015"/>
                <a:gd name="adj3" fmla="val 21292825"/>
                <a:gd name="adj4" fmla="val 19766604"/>
                <a:gd name="adj5" fmla="val 606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orme libre 8"/>
            <p:cNvSpPr/>
            <p:nvPr/>
          </p:nvSpPr>
          <p:spPr>
            <a:xfrm>
              <a:off x="6240850" y="3633890"/>
              <a:ext cx="1108434" cy="1109642"/>
            </a:xfrm>
            <a:custGeom>
              <a:avLst/>
              <a:gdLst>
                <a:gd name="connsiteX0" fmla="*/ 0 w 1109131"/>
                <a:gd name="connsiteY0" fmla="*/ 0 h 1109131"/>
                <a:gd name="connsiteX1" fmla="*/ 1109131 w 1109131"/>
                <a:gd name="connsiteY1" fmla="*/ 0 h 1109131"/>
                <a:gd name="connsiteX2" fmla="*/ 1109131 w 1109131"/>
                <a:gd name="connsiteY2" fmla="*/ 1109131 h 1109131"/>
                <a:gd name="connsiteX3" fmla="*/ 0 w 1109131"/>
                <a:gd name="connsiteY3" fmla="*/ 1109131 h 1109131"/>
                <a:gd name="connsiteX4" fmla="*/ 0 w 1109131"/>
                <a:gd name="connsiteY4" fmla="*/ 0 h 1109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131" h="1109131">
                  <a:moveTo>
                    <a:pt x="0" y="0"/>
                  </a:moveTo>
                  <a:lnTo>
                    <a:pt x="1109131" y="0"/>
                  </a:lnTo>
                  <a:lnTo>
                    <a:pt x="1109131" y="1109131"/>
                  </a:lnTo>
                  <a:lnTo>
                    <a:pt x="0" y="110913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2550" tIns="82550" rIns="82550" bIns="82550" spcCol="1270" anchor="ctr"/>
            <a:lstStyle/>
            <a:p>
              <a:pPr algn="ctr" defTabSz="28892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fr-FR" sz="6500" dirty="0">
                <a:solidFill>
                  <a:schemeClr val="bg1"/>
                </a:solidFill>
              </a:endParaRPr>
            </a:p>
          </p:txBody>
        </p:sp>
        <p:sp>
          <p:nvSpPr>
            <p:cNvPr id="10" name="Flèche en arc 9"/>
            <p:cNvSpPr/>
            <p:nvPr/>
          </p:nvSpPr>
          <p:spPr>
            <a:xfrm>
              <a:off x="2961601" y="1540017"/>
              <a:ext cx="4157420" cy="4157584"/>
            </a:xfrm>
            <a:prstGeom prst="circularArrow">
              <a:avLst>
                <a:gd name="adj1" fmla="val 5202"/>
                <a:gd name="adj2" fmla="val 336015"/>
                <a:gd name="adj3" fmla="val 4014266"/>
                <a:gd name="adj4" fmla="val 2253829"/>
                <a:gd name="adj5" fmla="val 606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Forme libre 10"/>
            <p:cNvSpPr/>
            <p:nvPr/>
          </p:nvSpPr>
          <p:spPr>
            <a:xfrm>
              <a:off x="4486095" y="4908629"/>
              <a:ext cx="1108434" cy="1109641"/>
            </a:xfrm>
            <a:custGeom>
              <a:avLst/>
              <a:gdLst>
                <a:gd name="connsiteX0" fmla="*/ 0 w 1109131"/>
                <a:gd name="connsiteY0" fmla="*/ 0 h 1109131"/>
                <a:gd name="connsiteX1" fmla="*/ 1109131 w 1109131"/>
                <a:gd name="connsiteY1" fmla="*/ 0 h 1109131"/>
                <a:gd name="connsiteX2" fmla="*/ 1109131 w 1109131"/>
                <a:gd name="connsiteY2" fmla="*/ 1109131 h 1109131"/>
                <a:gd name="connsiteX3" fmla="*/ 0 w 1109131"/>
                <a:gd name="connsiteY3" fmla="*/ 1109131 h 1109131"/>
                <a:gd name="connsiteX4" fmla="*/ 0 w 1109131"/>
                <a:gd name="connsiteY4" fmla="*/ 0 h 1109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131" h="1109131">
                  <a:moveTo>
                    <a:pt x="0" y="0"/>
                  </a:moveTo>
                  <a:lnTo>
                    <a:pt x="1109131" y="0"/>
                  </a:lnTo>
                  <a:lnTo>
                    <a:pt x="1109131" y="1109131"/>
                  </a:lnTo>
                  <a:lnTo>
                    <a:pt x="0" y="110913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34290" tIns="34290" rIns="34290" bIns="34290" spcCol="1270" anchor="ctr"/>
            <a:lstStyle/>
            <a:p>
              <a:pPr algn="ctr" defTabSz="12001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fr-FR" sz="2700"/>
            </a:p>
          </p:txBody>
        </p:sp>
        <p:sp>
          <p:nvSpPr>
            <p:cNvPr id="12" name="Flèche en arc 11"/>
            <p:cNvSpPr/>
            <p:nvPr/>
          </p:nvSpPr>
          <p:spPr>
            <a:xfrm>
              <a:off x="2961601" y="1540017"/>
              <a:ext cx="4157420" cy="4157584"/>
            </a:xfrm>
            <a:prstGeom prst="circularArrow">
              <a:avLst>
                <a:gd name="adj1" fmla="val 5202"/>
                <a:gd name="adj2" fmla="val 336015"/>
                <a:gd name="adj3" fmla="val 8210155"/>
                <a:gd name="adj4" fmla="val 6449719"/>
                <a:gd name="adj5" fmla="val 606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Forme libre 12"/>
            <p:cNvSpPr/>
            <p:nvPr/>
          </p:nvSpPr>
          <p:spPr>
            <a:xfrm>
              <a:off x="2731340" y="3633890"/>
              <a:ext cx="1108434" cy="1109642"/>
            </a:xfrm>
            <a:custGeom>
              <a:avLst/>
              <a:gdLst>
                <a:gd name="connsiteX0" fmla="*/ 0 w 1109131"/>
                <a:gd name="connsiteY0" fmla="*/ 0 h 1109131"/>
                <a:gd name="connsiteX1" fmla="*/ 1109131 w 1109131"/>
                <a:gd name="connsiteY1" fmla="*/ 0 h 1109131"/>
                <a:gd name="connsiteX2" fmla="*/ 1109131 w 1109131"/>
                <a:gd name="connsiteY2" fmla="*/ 1109131 h 1109131"/>
                <a:gd name="connsiteX3" fmla="*/ 0 w 1109131"/>
                <a:gd name="connsiteY3" fmla="*/ 1109131 h 1109131"/>
                <a:gd name="connsiteX4" fmla="*/ 0 w 1109131"/>
                <a:gd name="connsiteY4" fmla="*/ 0 h 1109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131" h="1109131">
                  <a:moveTo>
                    <a:pt x="0" y="0"/>
                  </a:moveTo>
                  <a:lnTo>
                    <a:pt x="1109131" y="0"/>
                  </a:lnTo>
                  <a:lnTo>
                    <a:pt x="1109131" y="1109131"/>
                  </a:lnTo>
                  <a:lnTo>
                    <a:pt x="0" y="110913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34290" tIns="34290" rIns="34290" bIns="34290" spcCol="1270" anchor="ctr"/>
            <a:lstStyle/>
            <a:p>
              <a:pPr algn="ctr" defTabSz="12001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fr-FR" sz="2700" dirty="0"/>
            </a:p>
          </p:txBody>
        </p:sp>
        <p:sp>
          <p:nvSpPr>
            <p:cNvPr id="14" name="Flèche en arc 13"/>
            <p:cNvSpPr/>
            <p:nvPr/>
          </p:nvSpPr>
          <p:spPr>
            <a:xfrm>
              <a:off x="2961601" y="1540017"/>
              <a:ext cx="4157420" cy="4157584"/>
            </a:xfrm>
            <a:prstGeom prst="circularArrow">
              <a:avLst>
                <a:gd name="adj1" fmla="val 5202"/>
                <a:gd name="adj2" fmla="val 336015"/>
                <a:gd name="adj3" fmla="val 12297380"/>
                <a:gd name="adj4" fmla="val 10771160"/>
                <a:gd name="adj5" fmla="val 606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Forme libre 14"/>
            <p:cNvSpPr/>
            <p:nvPr/>
          </p:nvSpPr>
          <p:spPr>
            <a:xfrm>
              <a:off x="3401482" y="1571766"/>
              <a:ext cx="1108434" cy="1109641"/>
            </a:xfrm>
            <a:custGeom>
              <a:avLst/>
              <a:gdLst>
                <a:gd name="connsiteX0" fmla="*/ 0 w 1109131"/>
                <a:gd name="connsiteY0" fmla="*/ 0 h 1109131"/>
                <a:gd name="connsiteX1" fmla="*/ 1109131 w 1109131"/>
                <a:gd name="connsiteY1" fmla="*/ 0 h 1109131"/>
                <a:gd name="connsiteX2" fmla="*/ 1109131 w 1109131"/>
                <a:gd name="connsiteY2" fmla="*/ 1109131 h 1109131"/>
                <a:gd name="connsiteX3" fmla="*/ 0 w 1109131"/>
                <a:gd name="connsiteY3" fmla="*/ 1109131 h 1109131"/>
                <a:gd name="connsiteX4" fmla="*/ 0 w 1109131"/>
                <a:gd name="connsiteY4" fmla="*/ 0 h 1109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131" h="1109131">
                  <a:moveTo>
                    <a:pt x="0" y="0"/>
                  </a:moveTo>
                  <a:lnTo>
                    <a:pt x="1109131" y="0"/>
                  </a:lnTo>
                  <a:lnTo>
                    <a:pt x="1109131" y="1109131"/>
                  </a:lnTo>
                  <a:lnTo>
                    <a:pt x="0" y="110913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34290" tIns="34290" rIns="34290" bIns="34290" spcCol="1270" anchor="ctr"/>
            <a:lstStyle/>
            <a:p>
              <a:pPr algn="ctr" defTabSz="12001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fr-FR" sz="2700"/>
            </a:p>
          </p:txBody>
        </p:sp>
        <p:sp>
          <p:nvSpPr>
            <p:cNvPr id="16" name="Flèche en arc 15"/>
            <p:cNvSpPr/>
            <p:nvPr/>
          </p:nvSpPr>
          <p:spPr>
            <a:xfrm>
              <a:off x="2961601" y="1540017"/>
              <a:ext cx="4157420" cy="4157584"/>
            </a:xfrm>
            <a:prstGeom prst="circularArrow">
              <a:avLst>
                <a:gd name="adj1" fmla="val 5202"/>
                <a:gd name="adj2" fmla="val 336015"/>
                <a:gd name="adj3" fmla="val 16865256"/>
                <a:gd name="adj4" fmla="val 15198729"/>
                <a:gd name="adj5" fmla="val 606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36" name="ZoneTexte 35"/>
          <p:cNvSpPr txBox="1"/>
          <p:nvPr/>
        </p:nvSpPr>
        <p:spPr>
          <a:xfrm>
            <a:off x="1941764" y="1305511"/>
            <a:ext cx="2232213" cy="338554"/>
          </a:xfrm>
          <a:prstGeom prst="rect">
            <a:avLst/>
          </a:prstGeom>
          <a:solidFill>
            <a:srgbClr val="FFFF99"/>
          </a:solidFill>
        </p:spPr>
        <p:txBody>
          <a:bodyPr vert="horz"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70C0"/>
                </a:solidFill>
              </a:rPr>
              <a:t>Phase aérienne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6313350" y="1305511"/>
            <a:ext cx="2180604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70C0"/>
                </a:solidFill>
              </a:rPr>
              <a:t>Phase aquatique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9493247" y="1958725"/>
            <a:ext cx="430887" cy="2250129"/>
          </a:xfrm>
          <a:prstGeom prst="rect">
            <a:avLst/>
          </a:prstGeom>
          <a:solidFill>
            <a:srgbClr val="FFC000"/>
          </a:solidFill>
        </p:spPr>
        <p:txBody>
          <a:bodyPr vert="vert270" wrap="square">
            <a:spAutoFit/>
          </a:bodyPr>
          <a:lstStyle/>
          <a:p>
            <a:pPr algn="ctr">
              <a:defRPr/>
            </a:pPr>
            <a:r>
              <a:rPr lang="fr-FR" sz="1600" b="1" dirty="0">
                <a:solidFill>
                  <a:schemeClr val="tx1"/>
                </a:solidFill>
              </a:rPr>
              <a:t>Contrôle  physique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9370136" y="4870994"/>
            <a:ext cx="677108" cy="2016224"/>
          </a:xfrm>
          <a:prstGeom prst="rect">
            <a:avLst/>
          </a:prstGeom>
          <a:solidFill>
            <a:srgbClr val="FF0000"/>
          </a:solidFill>
        </p:spPr>
        <p:txBody>
          <a:bodyPr vert="vert270">
            <a:spAutoFit/>
          </a:bodyPr>
          <a:lstStyle/>
          <a:p>
            <a:pPr algn="ctr">
              <a:defRPr/>
            </a:pPr>
            <a:r>
              <a:rPr lang="fr-FR" sz="1600" b="1" dirty="0">
                <a:solidFill>
                  <a:schemeClr val="tx1"/>
                </a:solidFill>
              </a:rPr>
              <a:t>Contrôle insecticide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336736" y="1979637"/>
            <a:ext cx="430887" cy="2250129"/>
          </a:xfrm>
          <a:prstGeom prst="rect">
            <a:avLst/>
          </a:prstGeom>
          <a:solidFill>
            <a:srgbClr val="FFC000"/>
          </a:solidFill>
        </p:spPr>
        <p:txBody>
          <a:bodyPr vert="vert270" wrap="square">
            <a:spAutoFit/>
          </a:bodyPr>
          <a:lstStyle/>
          <a:p>
            <a:pPr algn="ctr">
              <a:defRPr/>
            </a:pPr>
            <a:r>
              <a:rPr lang="fr-FR" sz="1600" b="1" dirty="0">
                <a:solidFill>
                  <a:schemeClr val="tx1"/>
                </a:solidFill>
              </a:rPr>
              <a:t>Contrôle  biologique</a:t>
            </a:r>
          </a:p>
        </p:txBody>
      </p:sp>
    </p:spTree>
    <p:extLst>
      <p:ext uri="{BB962C8B-B14F-4D97-AF65-F5344CB8AC3E}">
        <p14:creationId xmlns:p14="http://schemas.microsoft.com/office/powerpoint/2010/main" val="3385751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466725"/>
            <a:ext cx="84994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1"/>
          <p:cNvSpPr>
            <a:spLocks noChangeArrowheads="1"/>
          </p:cNvSpPr>
          <p:nvPr/>
        </p:nvSpPr>
        <p:spPr bwMode="auto">
          <a:xfrm>
            <a:off x="1006475" y="544513"/>
            <a:ext cx="6014788" cy="46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altLang="fr-FR" sz="2600" dirty="0">
                <a:solidFill>
                  <a:srgbClr val="000000"/>
                </a:solidFill>
              </a:rPr>
              <a:t>Le contrôle insecticide : la lutte biocide</a:t>
            </a:r>
          </a:p>
        </p:txBody>
      </p:sp>
      <p:sp>
        <p:nvSpPr>
          <p:cNvPr id="8" name="ZoneTexte 23"/>
          <p:cNvSpPr txBox="1">
            <a:spLocks noChangeArrowheads="1"/>
          </p:cNvSpPr>
          <p:nvPr/>
        </p:nvSpPr>
        <p:spPr bwMode="auto">
          <a:xfrm>
            <a:off x="1151880" y="1788863"/>
            <a:ext cx="19442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altLang="fr-FR" sz="1600" b="1" dirty="0">
                <a:solidFill>
                  <a:schemeClr val="tx1"/>
                </a:solidFill>
              </a:rPr>
              <a:t>Lutte anti-adultes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1151880" y="1305511"/>
            <a:ext cx="2232213" cy="338554"/>
          </a:xfrm>
          <a:prstGeom prst="rect">
            <a:avLst/>
          </a:prstGeom>
          <a:solidFill>
            <a:srgbClr val="FFFF99"/>
          </a:solidFill>
        </p:spPr>
        <p:txBody>
          <a:bodyPr vert="horz"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70C0"/>
                </a:solidFill>
              </a:rPr>
              <a:t>Phase aérienne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47309" y="2192848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Traitement spatial (</a:t>
            </a:r>
            <a:r>
              <a:rPr lang="fr-FR" dirty="0" err="1"/>
              <a:t>space</a:t>
            </a:r>
            <a:r>
              <a:rPr lang="fr-FR" dirty="0"/>
              <a:t> </a:t>
            </a:r>
            <a:r>
              <a:rPr lang="fr-FR" dirty="0" err="1"/>
              <a:t>pray</a:t>
            </a:r>
            <a:r>
              <a:rPr lang="fr-FR" dirty="0"/>
              <a:t>)</a:t>
            </a:r>
          </a:p>
        </p:txBody>
      </p:sp>
      <p:pic>
        <p:nvPicPr>
          <p:cNvPr id="31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1" t="4530" r="26390" b="26227"/>
          <a:stretch>
            <a:fillRect/>
          </a:stretch>
        </p:blipFill>
        <p:spPr bwMode="auto">
          <a:xfrm>
            <a:off x="2473335" y="2709041"/>
            <a:ext cx="1821515" cy="135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7191" t="4530" r="26390" b="2622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" name="Text Box 1"/>
          <p:cNvSpPr txBox="1">
            <a:spLocks noChangeArrowheads="1"/>
          </p:cNvSpPr>
          <p:nvPr/>
        </p:nvSpPr>
        <p:spPr bwMode="auto">
          <a:xfrm>
            <a:off x="3776472" y="1295663"/>
            <a:ext cx="4392453" cy="53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/>
            <a:r>
              <a:rPr lang="fr-FR" altLang="fr-FR" dirty="0">
                <a:solidFill>
                  <a:srgbClr val="0000FF"/>
                </a:solidFill>
              </a:rPr>
              <a:t>Importance de la taille des gouttelettes :</a:t>
            </a:r>
            <a:r>
              <a:rPr lang="fr-FR" altLang="fr-FR" dirty="0"/>
              <a:t> </a:t>
            </a:r>
          </a:p>
          <a:p>
            <a:pPr algn="ctr"/>
            <a:r>
              <a:rPr lang="fr-FR" altLang="fr-FR" dirty="0">
                <a:solidFill>
                  <a:srgbClr val="0000FF"/>
                </a:solidFill>
              </a:rPr>
              <a:t>8 gouttelettes ½ d = 1 gouttelette d</a:t>
            </a:r>
            <a:endParaRPr lang="fr-FR" altLang="fr-FR" dirty="0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972" y="1281864"/>
            <a:ext cx="2016259" cy="781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34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591043"/>
              </p:ext>
            </p:extLst>
          </p:nvPr>
        </p:nvGraphicFramePr>
        <p:xfrm>
          <a:off x="56598" y="4305563"/>
          <a:ext cx="4422775" cy="3127375"/>
        </p:xfrm>
        <a:graphic>
          <a:graphicData uri="http://schemas.openxmlformats.org/drawingml/2006/table">
            <a:tbl>
              <a:tblPr/>
              <a:tblGrid>
                <a:gridCol w="1465262">
                  <a:extLst>
                    <a:ext uri="{9D8B030D-6E8A-4147-A177-3AD203B41FA5}">
                      <a16:colId xmlns:a16="http://schemas.microsoft.com/office/drawing/2014/main" xmlns="" val="4171360457"/>
                    </a:ext>
                  </a:extLst>
                </a:gridCol>
                <a:gridCol w="1479550">
                  <a:extLst>
                    <a:ext uri="{9D8B030D-6E8A-4147-A177-3AD203B41FA5}">
                      <a16:colId xmlns:a16="http://schemas.microsoft.com/office/drawing/2014/main" xmlns="" val="641681728"/>
                    </a:ext>
                  </a:extLst>
                </a:gridCol>
                <a:gridCol w="1477963">
                  <a:extLst>
                    <a:ext uri="{9D8B030D-6E8A-4147-A177-3AD203B41FA5}">
                      <a16:colId xmlns:a16="http://schemas.microsoft.com/office/drawing/2014/main" xmlns="" val="1523685941"/>
                    </a:ext>
                  </a:extLst>
                </a:gridCol>
              </a:tblGrid>
              <a:tr h="917575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Taille des </a:t>
                      </a: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gouttelettes</a:t>
                      </a:r>
                      <a:r>
                        <a:rPr kumimoji="0" lang="en-GB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(µm)</a:t>
                      </a:r>
                    </a:p>
                  </a:txBody>
                  <a:tcPr marL="90000" marR="90000" marT="101231" marB="46800" anchor="ctr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alt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Temps pour </a:t>
                      </a:r>
                      <a:r>
                        <a:rPr kumimoji="0" lang="en-GB" altLang="fr-F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une</a:t>
                      </a:r>
                      <a:r>
                        <a:rPr kumimoji="0" lang="en-GB" alt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chute de 10 m</a:t>
                      </a:r>
                    </a:p>
                  </a:txBody>
                  <a:tcPr marL="90000" marR="90000" marT="101231" marB="46800" anchor="ctr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Densité de gouttelettes / cm</a:t>
                      </a:r>
                      <a:r>
                        <a:rPr kumimoji="0" lang="fr-FR" altLang="fr-FR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0000" marR="90000" marT="101231" marB="46800" anchor="ctr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06076992"/>
                  </a:ext>
                </a:extLst>
              </a:tr>
              <a:tr h="368300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1</a:t>
                      </a:r>
                    </a:p>
                  </a:txBody>
                  <a:tcPr marL="90000" marR="90000" marT="101231" marB="46800" anchor="ctr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93,7 h</a:t>
                      </a:r>
                    </a:p>
                  </a:txBody>
                  <a:tcPr marL="90000" marR="90000" marT="101231" marB="46800" anchor="ctr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19 120</a:t>
                      </a:r>
                    </a:p>
                  </a:txBody>
                  <a:tcPr marL="90000" marR="90000" marT="101231" marB="46800" anchor="ctr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4592943"/>
                  </a:ext>
                </a:extLst>
              </a:tr>
              <a:tr h="368300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5</a:t>
                      </a:r>
                    </a:p>
                  </a:txBody>
                  <a:tcPr marL="90000" marR="90000" marT="101231" marB="46800" anchor="ctr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3,7 h</a:t>
                      </a:r>
                    </a:p>
                  </a:txBody>
                  <a:tcPr marL="90000" marR="90000" marT="101231" marB="46800" anchor="ctr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152</a:t>
                      </a:r>
                    </a:p>
                  </a:txBody>
                  <a:tcPr marL="90000" marR="90000" marT="101231" marB="46800" anchor="ctr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14357203"/>
                  </a:ext>
                </a:extLst>
              </a:tr>
              <a:tr h="368300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10</a:t>
                      </a:r>
                    </a:p>
                  </a:txBody>
                  <a:tcPr marL="90000" marR="90000" marT="101231" marB="46800" anchor="ctr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56 min</a:t>
                      </a:r>
                    </a:p>
                  </a:txBody>
                  <a:tcPr marL="90000" marR="90000" marT="101231" marB="46800" anchor="ctr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19,2</a:t>
                      </a:r>
                    </a:p>
                  </a:txBody>
                  <a:tcPr marL="90000" marR="90000" marT="101231" marB="46800" anchor="ctr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51749024"/>
                  </a:ext>
                </a:extLst>
              </a:tr>
              <a:tr h="368300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20</a:t>
                      </a:r>
                    </a:p>
                  </a:txBody>
                  <a:tcPr marL="90000" marR="90000" marT="101231" marB="46800" anchor="ctr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14 min</a:t>
                      </a:r>
                    </a:p>
                  </a:txBody>
                  <a:tcPr marL="90000" marR="90000" marT="101231" marB="46800" anchor="ctr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2,38</a:t>
                      </a:r>
                    </a:p>
                  </a:txBody>
                  <a:tcPr marL="90000" marR="90000" marT="101231" marB="46800" anchor="ctr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13660"/>
                  </a:ext>
                </a:extLst>
              </a:tr>
              <a:tr h="368300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50</a:t>
                      </a:r>
                    </a:p>
                  </a:txBody>
                  <a:tcPr marL="90000" marR="90000" marT="101231" marB="46800" anchor="ctr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135 sec</a:t>
                      </a:r>
                    </a:p>
                  </a:txBody>
                  <a:tcPr marL="90000" marR="90000" marT="101231" marB="46800" anchor="ctr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0,15</a:t>
                      </a:r>
                    </a:p>
                  </a:txBody>
                  <a:tcPr marL="90000" marR="90000" marT="101231" marB="46800" anchor="ctr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49532826"/>
                  </a:ext>
                </a:extLst>
              </a:tr>
              <a:tr h="368300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100</a:t>
                      </a:r>
                    </a:p>
                  </a:txBody>
                  <a:tcPr marL="90000" marR="90000" marT="101231" marB="46800" anchor="ctr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36 sec</a:t>
                      </a:r>
                    </a:p>
                  </a:txBody>
                  <a:tcPr marL="90000" marR="90000" marT="101231" marB="46800" anchor="ctr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6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marL="25146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marL="29718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marL="34290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marL="3886200" indent="-228600" defTabSz="449263" fontAlgn="base">
                        <a:lnSpc>
                          <a:spcPct val="81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0,0192</a:t>
                      </a:r>
                    </a:p>
                  </a:txBody>
                  <a:tcPr marL="90000" marR="90000" marT="101231" marB="46800" anchor="ctr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13829907"/>
                  </a:ext>
                </a:extLst>
              </a:tr>
            </a:tbl>
          </a:graphicData>
        </a:graphic>
      </p:graphicFrame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353" y="2168806"/>
            <a:ext cx="4542701" cy="5264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0" b="34966"/>
          <a:stretch>
            <a:fillRect/>
          </a:stretch>
        </p:blipFill>
        <p:spPr bwMode="auto">
          <a:xfrm>
            <a:off x="56598" y="2899784"/>
            <a:ext cx="2352140" cy="971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9990" b="3496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589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466725"/>
            <a:ext cx="84994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1"/>
          <p:cNvSpPr>
            <a:spLocks noChangeArrowheads="1"/>
          </p:cNvSpPr>
          <p:nvPr/>
        </p:nvSpPr>
        <p:spPr bwMode="auto">
          <a:xfrm>
            <a:off x="1006475" y="544513"/>
            <a:ext cx="6014788" cy="46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altLang="fr-FR" sz="2600" dirty="0">
                <a:solidFill>
                  <a:srgbClr val="000000"/>
                </a:solidFill>
              </a:rPr>
              <a:t>Le contrôle insecticide : la lutte biocide</a:t>
            </a:r>
          </a:p>
        </p:txBody>
      </p:sp>
      <p:sp>
        <p:nvSpPr>
          <p:cNvPr id="8" name="ZoneTexte 23"/>
          <p:cNvSpPr txBox="1">
            <a:spLocks noChangeArrowheads="1"/>
          </p:cNvSpPr>
          <p:nvPr/>
        </p:nvSpPr>
        <p:spPr bwMode="auto">
          <a:xfrm>
            <a:off x="1151880" y="1788863"/>
            <a:ext cx="19442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altLang="fr-FR" sz="1600" b="1" dirty="0">
                <a:solidFill>
                  <a:schemeClr val="tx1"/>
                </a:solidFill>
              </a:rPr>
              <a:t>Lutte anti-adultes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1151880" y="1305511"/>
            <a:ext cx="2232213" cy="338554"/>
          </a:xfrm>
          <a:prstGeom prst="rect">
            <a:avLst/>
          </a:prstGeom>
          <a:solidFill>
            <a:srgbClr val="FFFF99"/>
          </a:solidFill>
        </p:spPr>
        <p:txBody>
          <a:bodyPr vert="horz"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70C0"/>
                </a:solidFill>
              </a:rPr>
              <a:t>Phase aérienne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47308" y="2192848"/>
            <a:ext cx="5225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Traitement résiduel (</a:t>
            </a:r>
            <a:r>
              <a:rPr lang="fr-FR" dirty="0" err="1"/>
              <a:t>residual</a:t>
            </a:r>
            <a:r>
              <a:rPr lang="fr-FR" dirty="0"/>
              <a:t> surface </a:t>
            </a:r>
            <a:r>
              <a:rPr lang="fr-FR" dirty="0" err="1"/>
              <a:t>treatment</a:t>
            </a:r>
            <a:r>
              <a:rPr lang="fr-FR" dirty="0"/>
              <a:t>)</a:t>
            </a:r>
          </a:p>
        </p:txBody>
      </p:sp>
      <p:pic>
        <p:nvPicPr>
          <p:cNvPr id="28" name="Picture 9" descr="traitement sur mu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739" y="5182031"/>
            <a:ext cx="1692188" cy="225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IR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2" y="2827977"/>
            <a:ext cx="334939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"/>
          <p:cNvSpPr txBox="1">
            <a:spLocks noChangeArrowheads="1"/>
          </p:cNvSpPr>
          <p:nvPr/>
        </p:nvSpPr>
        <p:spPr bwMode="auto">
          <a:xfrm>
            <a:off x="3816176" y="3419797"/>
            <a:ext cx="6120680" cy="1762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/>
            <a:r>
              <a:rPr lang="fr-FR" altLang="fr-FR" dirty="0">
                <a:solidFill>
                  <a:schemeClr val="tx1"/>
                </a:solidFill>
              </a:rPr>
              <a:t>Peu utilisé en l’état en démoustication  Europe occidentale </a:t>
            </a:r>
          </a:p>
          <a:p>
            <a:pPr algn="ctr"/>
            <a:r>
              <a:rPr lang="fr-FR" altLang="fr-FR" dirty="0">
                <a:solidFill>
                  <a:schemeClr val="tx1"/>
                </a:solidFill>
              </a:rPr>
              <a:t>(Quelques peintures répulsives)</a:t>
            </a:r>
          </a:p>
          <a:p>
            <a:pPr algn="ctr"/>
            <a:endParaRPr lang="fr-FR" altLang="fr-FR" dirty="0">
              <a:solidFill>
                <a:schemeClr val="tx1"/>
              </a:solidFill>
            </a:endParaRPr>
          </a:p>
          <a:p>
            <a:pPr algn="ctr"/>
            <a:r>
              <a:rPr lang="fr-FR" altLang="fr-FR" dirty="0">
                <a:solidFill>
                  <a:schemeClr val="tx1"/>
                </a:solidFill>
              </a:rPr>
              <a:t>Comme pour le traitement spatial nécessite une sélection des matériels en fonction de la gamme de gouttelettes souhaitées</a:t>
            </a:r>
          </a:p>
          <a:p>
            <a:pPr algn="ctr"/>
            <a:endParaRPr lang="fr-FR" altLang="fr-FR" dirty="0">
              <a:solidFill>
                <a:schemeClr val="tx1"/>
              </a:solidFill>
            </a:endParaRPr>
          </a:p>
          <a:p>
            <a:pPr algn="ctr"/>
            <a:r>
              <a:rPr lang="fr-FR" altLang="fr-FR" dirty="0">
                <a:solidFill>
                  <a:schemeClr val="tx1"/>
                </a:solidFill>
              </a:rPr>
              <a:t>Variante : moustiquaires imprégnées </a:t>
            </a:r>
          </a:p>
        </p:txBody>
      </p:sp>
    </p:spTree>
    <p:extLst>
      <p:ext uri="{BB962C8B-B14F-4D97-AF65-F5344CB8AC3E}">
        <p14:creationId xmlns:p14="http://schemas.microsoft.com/office/powerpoint/2010/main" val="1779757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466725"/>
            <a:ext cx="84994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1"/>
          <p:cNvSpPr>
            <a:spLocks noChangeArrowheads="1"/>
          </p:cNvSpPr>
          <p:nvPr/>
        </p:nvSpPr>
        <p:spPr bwMode="auto">
          <a:xfrm>
            <a:off x="1006475" y="544513"/>
            <a:ext cx="6014788" cy="46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altLang="fr-FR" sz="2600" dirty="0">
                <a:solidFill>
                  <a:srgbClr val="000000"/>
                </a:solidFill>
              </a:rPr>
              <a:t>Le contrôle insecticide : la lutte biocide</a:t>
            </a:r>
          </a:p>
        </p:txBody>
      </p:sp>
      <p:sp>
        <p:nvSpPr>
          <p:cNvPr id="8" name="ZoneTexte 23"/>
          <p:cNvSpPr txBox="1">
            <a:spLocks noChangeArrowheads="1"/>
          </p:cNvSpPr>
          <p:nvPr/>
        </p:nvSpPr>
        <p:spPr bwMode="auto">
          <a:xfrm>
            <a:off x="1151880" y="1788863"/>
            <a:ext cx="19442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altLang="fr-FR" sz="1600" b="1" dirty="0">
                <a:solidFill>
                  <a:schemeClr val="tx1"/>
                </a:solidFill>
              </a:rPr>
              <a:t>Lutte anti-adultes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1151880" y="1305511"/>
            <a:ext cx="2232213" cy="338554"/>
          </a:xfrm>
          <a:prstGeom prst="rect">
            <a:avLst/>
          </a:prstGeom>
          <a:solidFill>
            <a:srgbClr val="FFFF99"/>
          </a:solidFill>
        </p:spPr>
        <p:txBody>
          <a:bodyPr vert="horz"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70C0"/>
                </a:solidFill>
              </a:rPr>
              <a:t>Phase aérienne</a:t>
            </a:r>
          </a:p>
        </p:txBody>
      </p:sp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1638423" y="2169950"/>
            <a:ext cx="3240088" cy="75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r>
              <a:rPr lang="fr-FR" altLang="fr-FR" dirty="0">
                <a:solidFill>
                  <a:srgbClr val="0000FF"/>
                </a:solidFill>
              </a:rPr>
              <a:t>Buse hydraulique</a:t>
            </a:r>
            <a:r>
              <a:rPr lang="fr-FR" altLang="fr-FR" dirty="0"/>
              <a:t> : </a:t>
            </a:r>
          </a:p>
          <a:p>
            <a:r>
              <a:rPr lang="fr-FR" altLang="fr-FR" dirty="0"/>
              <a:t>Gouttelettes  souvent grosses (DMV de 200 à 400 µm).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584002" y="3833812"/>
            <a:ext cx="3024188" cy="75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r>
              <a:rPr lang="fr-FR" altLang="fr-FR" dirty="0">
                <a:solidFill>
                  <a:srgbClr val="0000FF"/>
                </a:solidFill>
              </a:rPr>
              <a:t>Buse pneumatique</a:t>
            </a:r>
            <a:r>
              <a:rPr lang="fr-FR" altLang="fr-FR" dirty="0"/>
              <a:t> : </a:t>
            </a:r>
          </a:p>
          <a:p>
            <a:r>
              <a:rPr lang="fr-FR" altLang="fr-FR" dirty="0"/>
              <a:t>Gouttelettes plus fines (DMV de 20 à 200 µm).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584002" y="5828325"/>
            <a:ext cx="3060700" cy="97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r>
              <a:rPr lang="fr-FR" altLang="fr-FR" dirty="0">
                <a:solidFill>
                  <a:srgbClr val="0000FF"/>
                </a:solidFill>
              </a:rPr>
              <a:t>Atomiseur rotatif</a:t>
            </a:r>
            <a:r>
              <a:rPr lang="fr-FR" altLang="fr-FR" dirty="0"/>
              <a:t> :</a:t>
            </a:r>
          </a:p>
          <a:p>
            <a:r>
              <a:rPr lang="fr-FR" altLang="fr-FR" dirty="0"/>
              <a:t>Plus la rotation est rapide, plus les gouttelettes sont petites. </a:t>
            </a:r>
          </a:p>
        </p:txBody>
      </p:sp>
      <p:grpSp>
        <p:nvGrpSpPr>
          <p:cNvPr id="12" name="Group 4"/>
          <p:cNvGrpSpPr>
            <a:grpSpLocks/>
          </p:cNvGrpSpPr>
          <p:nvPr/>
        </p:nvGrpSpPr>
        <p:grpSpPr bwMode="auto">
          <a:xfrm>
            <a:off x="5112320" y="1169987"/>
            <a:ext cx="4838355" cy="6273371"/>
            <a:chOff x="2472" y="51"/>
            <a:chExt cx="3257" cy="4223"/>
          </a:xfrm>
        </p:grpSpPr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" y="51"/>
              <a:ext cx="3257" cy="4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14" name="Group 6"/>
            <p:cNvGrpSpPr>
              <a:grpSpLocks/>
            </p:cNvGrpSpPr>
            <p:nvPr/>
          </p:nvGrpSpPr>
          <p:grpSpPr bwMode="auto">
            <a:xfrm>
              <a:off x="4173" y="227"/>
              <a:ext cx="1434" cy="2957"/>
              <a:chOff x="4173" y="227"/>
              <a:chExt cx="1434" cy="2957"/>
            </a:xfrm>
          </p:grpSpPr>
          <p:sp>
            <p:nvSpPr>
              <p:cNvPr id="15" name="AutoShape 7"/>
              <p:cNvSpPr>
                <a:spLocks noChangeArrowheads="1"/>
              </p:cNvSpPr>
              <p:nvPr/>
            </p:nvSpPr>
            <p:spPr bwMode="auto">
              <a:xfrm>
                <a:off x="4173" y="227"/>
                <a:ext cx="1434" cy="250"/>
              </a:xfrm>
              <a:prstGeom prst="roundRect">
                <a:avLst>
                  <a:gd name="adj" fmla="val 398"/>
                </a:avLst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" name="AutoShape 8"/>
              <p:cNvSpPr>
                <a:spLocks noChangeArrowheads="1"/>
              </p:cNvSpPr>
              <p:nvPr/>
            </p:nvSpPr>
            <p:spPr bwMode="auto">
              <a:xfrm>
                <a:off x="4195" y="1474"/>
                <a:ext cx="1357" cy="244"/>
              </a:xfrm>
              <a:prstGeom prst="roundRect">
                <a:avLst>
                  <a:gd name="adj" fmla="val 407"/>
                </a:avLst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" name="AutoShape 9"/>
              <p:cNvSpPr>
                <a:spLocks noChangeArrowheads="1"/>
              </p:cNvSpPr>
              <p:nvPr/>
            </p:nvSpPr>
            <p:spPr bwMode="auto">
              <a:xfrm>
                <a:off x="4195" y="2948"/>
                <a:ext cx="1254" cy="236"/>
              </a:xfrm>
              <a:prstGeom prst="roundRect">
                <a:avLst>
                  <a:gd name="adj" fmla="val 421"/>
                </a:avLst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81730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466725"/>
            <a:ext cx="84994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1"/>
          <p:cNvSpPr>
            <a:spLocks noChangeArrowheads="1"/>
          </p:cNvSpPr>
          <p:nvPr/>
        </p:nvSpPr>
        <p:spPr bwMode="auto">
          <a:xfrm>
            <a:off x="1006475" y="544513"/>
            <a:ext cx="6014788" cy="46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altLang="fr-FR" sz="2600" dirty="0">
                <a:solidFill>
                  <a:srgbClr val="000000"/>
                </a:solidFill>
              </a:rPr>
              <a:t>Le contrôle insecticide : la lutte biocide</a:t>
            </a:r>
          </a:p>
        </p:txBody>
      </p:sp>
      <p:sp>
        <p:nvSpPr>
          <p:cNvPr id="18" name="ZoneTexte 22"/>
          <p:cNvSpPr txBox="1">
            <a:spLocks noChangeArrowheads="1"/>
          </p:cNvSpPr>
          <p:nvPr/>
        </p:nvSpPr>
        <p:spPr bwMode="auto">
          <a:xfrm>
            <a:off x="921581" y="1886925"/>
            <a:ext cx="18002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altLang="fr-FR" sz="1600" b="1" dirty="0">
                <a:solidFill>
                  <a:schemeClr val="tx1"/>
                </a:solidFill>
              </a:rPr>
              <a:t>Lutte anti-larves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575816" y="1403573"/>
            <a:ext cx="2180604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70C0"/>
                </a:solidFill>
              </a:rPr>
              <a:t>Phase aquatique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"/>
          <a:stretch>
            <a:fillRect/>
          </a:stretch>
        </p:blipFill>
        <p:spPr bwMode="auto">
          <a:xfrm>
            <a:off x="2536809" y="2298577"/>
            <a:ext cx="1554030" cy="769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1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5" name="Connecteur droit 4"/>
          <p:cNvCxnSpPr>
            <a:cxnSpLocks noChangeShapeType="1"/>
          </p:cNvCxnSpPr>
          <p:nvPr/>
        </p:nvCxnSpPr>
        <p:spPr bwMode="auto">
          <a:xfrm>
            <a:off x="4271913" y="2214859"/>
            <a:ext cx="72008" cy="522818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ZoneTexte 16"/>
          <p:cNvSpPr txBox="1"/>
          <p:nvPr/>
        </p:nvSpPr>
        <p:spPr>
          <a:xfrm>
            <a:off x="341415" y="2576569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Action par ingestion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4392240" y="2298577"/>
            <a:ext cx="2965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Régulateurs de croissance</a:t>
            </a:r>
          </a:p>
        </p:txBody>
      </p:sp>
      <p:cxnSp>
        <p:nvCxnSpPr>
          <p:cNvPr id="20" name="Connecteur droit 4"/>
          <p:cNvCxnSpPr>
            <a:cxnSpLocks noChangeShapeType="1"/>
          </p:cNvCxnSpPr>
          <p:nvPr/>
        </p:nvCxnSpPr>
        <p:spPr bwMode="auto">
          <a:xfrm>
            <a:off x="7416576" y="2214859"/>
            <a:ext cx="72008" cy="522818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88" y="3231237"/>
            <a:ext cx="4101728" cy="145456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757351" y="5628434"/>
            <a:ext cx="258721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Empêche les métamorphoses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240" y="3231238"/>
            <a:ext cx="2965291" cy="1930135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375405" y="2277883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Bactéries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4434046" y="2576569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Action par contact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7859919" y="2298577"/>
            <a:ext cx="2038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Surfactant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8228494" y="2588634"/>
            <a:ext cx="1755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Privation d’air</a:t>
            </a:r>
          </a:p>
        </p:txBody>
      </p:sp>
      <p:sp>
        <p:nvSpPr>
          <p:cNvPr id="12" name="Accolade fermante 11"/>
          <p:cNvSpPr/>
          <p:nvPr/>
        </p:nvSpPr>
        <p:spPr bwMode="auto">
          <a:xfrm rot="5400000">
            <a:off x="5845768" y="4131748"/>
            <a:ext cx="402172" cy="2350390"/>
          </a:xfrm>
          <a:prstGeom prst="rightBrace">
            <a:avLst>
              <a:gd name="adj1" fmla="val 8333"/>
              <a:gd name="adj2" fmla="val 51244"/>
            </a:avLst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143768" y="4984782"/>
            <a:ext cx="4102926" cy="24622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r-FR" sz="1400" dirty="0"/>
              <a:t>Ingestion </a:t>
            </a:r>
          </a:p>
          <a:p>
            <a:pPr marL="342900" indent="-342900">
              <a:buAutoNum type="arabicPeriod"/>
            </a:pPr>
            <a:endParaRPr lang="fr-FR" sz="1400" dirty="0"/>
          </a:p>
          <a:p>
            <a:pPr marL="342900" indent="-342900">
              <a:buAutoNum type="arabicPeriod"/>
            </a:pPr>
            <a:r>
              <a:rPr lang="fr-FR" sz="1400" dirty="0"/>
              <a:t>Tube digestif avec pH compatible</a:t>
            </a:r>
          </a:p>
          <a:p>
            <a:pPr marL="342900" indent="-342900">
              <a:buAutoNum type="arabicPeriod"/>
            </a:pPr>
            <a:endParaRPr lang="fr-FR" sz="1400" dirty="0"/>
          </a:p>
          <a:p>
            <a:pPr marL="342900" indent="-342900">
              <a:buAutoNum type="arabicPeriod"/>
            </a:pPr>
            <a:r>
              <a:rPr lang="fr-FR" sz="1400" dirty="0"/>
              <a:t>Enzymes digestives capables de transformer les protéines en toxines</a:t>
            </a:r>
          </a:p>
          <a:p>
            <a:pPr marL="342900" indent="-342900">
              <a:buAutoNum type="arabicPeriod"/>
            </a:pPr>
            <a:endParaRPr lang="fr-FR" sz="1400" dirty="0"/>
          </a:p>
          <a:p>
            <a:pPr marL="342900" indent="-342900">
              <a:buAutoNum type="arabicPeriod"/>
            </a:pPr>
            <a:r>
              <a:rPr lang="fr-FR" sz="1400" dirty="0"/>
              <a:t>Récepteurs membranaires compatibles avec les toxines</a:t>
            </a:r>
          </a:p>
          <a:p>
            <a:pPr marL="342900" indent="-342900">
              <a:buAutoNum type="arabicPeriod"/>
            </a:pPr>
            <a:endParaRPr lang="fr-FR" sz="1400" dirty="0"/>
          </a:p>
          <a:p>
            <a:r>
              <a:rPr lang="fr-FR" sz="1400" dirty="0"/>
              <a:t>	Mortalité rapide si conditions réunies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4780616" y="6716784"/>
            <a:ext cx="25639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Pas de mortalité immédiate</a:t>
            </a:r>
          </a:p>
          <a:p>
            <a:pPr algn="ctr"/>
            <a:r>
              <a:rPr lang="fr-FR" sz="1400" dirty="0"/>
              <a:t>Large spectre d’action</a:t>
            </a:r>
          </a:p>
        </p:txBody>
      </p:sp>
      <p:sp>
        <p:nvSpPr>
          <p:cNvPr id="13" name="Flèche : bas 12"/>
          <p:cNvSpPr/>
          <p:nvPr/>
        </p:nvSpPr>
        <p:spPr bwMode="auto">
          <a:xfrm>
            <a:off x="5925601" y="5916465"/>
            <a:ext cx="209081" cy="671684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1" name="Flèche : angle droit 20"/>
          <p:cNvSpPr/>
          <p:nvPr/>
        </p:nvSpPr>
        <p:spPr bwMode="auto">
          <a:xfrm rot="5400000">
            <a:off x="226128" y="7030549"/>
            <a:ext cx="360040" cy="339336"/>
          </a:xfrm>
          <a:prstGeom prst="bentUp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376" y="3139506"/>
            <a:ext cx="1261102" cy="873956"/>
          </a:xfrm>
          <a:prstGeom prst="rect">
            <a:avLst/>
          </a:prstGeom>
        </p:spPr>
      </p:pic>
      <p:sp>
        <p:nvSpPr>
          <p:cNvPr id="23" name="Ellipse 22"/>
          <p:cNvSpPr/>
          <p:nvPr/>
        </p:nvSpPr>
        <p:spPr bwMode="auto">
          <a:xfrm>
            <a:off x="8497079" y="3165824"/>
            <a:ext cx="229676" cy="20383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696" y="4116266"/>
            <a:ext cx="1529161" cy="2038881"/>
          </a:xfrm>
          <a:prstGeom prst="rect">
            <a:avLst/>
          </a:prstGeom>
        </p:spPr>
      </p:pic>
      <p:sp>
        <p:nvSpPr>
          <p:cNvPr id="39" name="Ellipse 38"/>
          <p:cNvSpPr/>
          <p:nvPr/>
        </p:nvSpPr>
        <p:spPr bwMode="auto">
          <a:xfrm>
            <a:off x="8878572" y="4116266"/>
            <a:ext cx="617991" cy="56954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cxnSp>
        <p:nvCxnSpPr>
          <p:cNvPr id="14336" name="Connecteur droit avec flèche 14335"/>
          <p:cNvCxnSpPr>
            <a:endCxn id="39" idx="0"/>
          </p:cNvCxnSpPr>
          <p:nvPr/>
        </p:nvCxnSpPr>
        <p:spPr bwMode="auto">
          <a:xfrm>
            <a:off x="8726755" y="3347789"/>
            <a:ext cx="460813" cy="768477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ZoneTexte 41"/>
          <p:cNvSpPr txBox="1"/>
          <p:nvPr/>
        </p:nvSpPr>
        <p:spPr>
          <a:xfrm>
            <a:off x="7675185" y="6730334"/>
            <a:ext cx="230929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Mortalité immédiate</a:t>
            </a:r>
          </a:p>
          <a:p>
            <a:pPr algn="ctr"/>
            <a:r>
              <a:rPr lang="fr-FR" sz="1400" dirty="0"/>
              <a:t>Large spectre d’action</a:t>
            </a:r>
          </a:p>
        </p:txBody>
      </p:sp>
      <p:sp>
        <p:nvSpPr>
          <p:cNvPr id="43" name="Flèche : bas 42"/>
          <p:cNvSpPr/>
          <p:nvPr/>
        </p:nvSpPr>
        <p:spPr bwMode="auto">
          <a:xfrm>
            <a:off x="8626462" y="6215888"/>
            <a:ext cx="252110" cy="514446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46091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466725"/>
            <a:ext cx="84994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1"/>
          <p:cNvSpPr>
            <a:spLocks noChangeArrowheads="1"/>
          </p:cNvSpPr>
          <p:nvPr/>
        </p:nvSpPr>
        <p:spPr bwMode="auto">
          <a:xfrm>
            <a:off x="1006475" y="544513"/>
            <a:ext cx="6014788" cy="46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altLang="fr-FR" sz="2600" dirty="0">
                <a:solidFill>
                  <a:srgbClr val="000000"/>
                </a:solidFill>
              </a:rPr>
              <a:t>Le contrôle insecticide : la lutte biocide</a:t>
            </a:r>
          </a:p>
        </p:txBody>
      </p:sp>
      <p:cxnSp>
        <p:nvCxnSpPr>
          <p:cNvPr id="6" name="Connecteur droit 4"/>
          <p:cNvCxnSpPr>
            <a:cxnSpLocks noChangeShapeType="1"/>
          </p:cNvCxnSpPr>
          <p:nvPr/>
        </p:nvCxnSpPr>
        <p:spPr bwMode="auto">
          <a:xfrm>
            <a:off x="5040313" y="2771725"/>
            <a:ext cx="0" cy="4537125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ZoneTexte 23"/>
          <p:cNvSpPr txBox="1">
            <a:spLocks noChangeArrowheads="1"/>
          </p:cNvSpPr>
          <p:nvPr/>
        </p:nvSpPr>
        <p:spPr bwMode="auto">
          <a:xfrm>
            <a:off x="1151880" y="1788863"/>
            <a:ext cx="19442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altLang="fr-FR" sz="1600" b="1" dirty="0">
                <a:solidFill>
                  <a:schemeClr val="tx1"/>
                </a:solidFill>
              </a:rPr>
              <a:t>Lutte anti-adultes</a:t>
            </a:r>
          </a:p>
        </p:txBody>
      </p:sp>
      <p:sp>
        <p:nvSpPr>
          <p:cNvPr id="18" name="ZoneTexte 22"/>
          <p:cNvSpPr txBox="1">
            <a:spLocks noChangeArrowheads="1"/>
          </p:cNvSpPr>
          <p:nvPr/>
        </p:nvSpPr>
        <p:spPr bwMode="auto">
          <a:xfrm>
            <a:off x="6659115" y="1788863"/>
            <a:ext cx="18002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altLang="fr-FR" sz="1600" b="1" dirty="0">
                <a:solidFill>
                  <a:schemeClr val="tx1"/>
                </a:solidFill>
              </a:rPr>
              <a:t>Lutte anti-larves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1151880" y="1305511"/>
            <a:ext cx="2232213" cy="338554"/>
          </a:xfrm>
          <a:prstGeom prst="rect">
            <a:avLst/>
          </a:prstGeom>
          <a:solidFill>
            <a:srgbClr val="FFFF99"/>
          </a:solidFill>
        </p:spPr>
        <p:txBody>
          <a:bodyPr vert="horz"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70C0"/>
                </a:solidFill>
              </a:rPr>
              <a:t>Phase aérienne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6313350" y="1305511"/>
            <a:ext cx="2180604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70C0"/>
                </a:solidFill>
              </a:rPr>
              <a:t>Phase aquatique</a:t>
            </a:r>
          </a:p>
        </p:txBody>
      </p:sp>
      <p:sp>
        <p:nvSpPr>
          <p:cNvPr id="14336" name="ZoneTexte 14335"/>
          <p:cNvSpPr txBox="1"/>
          <p:nvPr/>
        </p:nvSpPr>
        <p:spPr>
          <a:xfrm>
            <a:off x="5976416" y="2987749"/>
            <a:ext cx="381642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Très à moyennement sélectif</a:t>
            </a:r>
          </a:p>
          <a:p>
            <a:endParaRPr lang="fr-FR" dirty="0"/>
          </a:p>
          <a:p>
            <a:r>
              <a:rPr lang="fr-FR" dirty="0"/>
              <a:t>Matériel d’épandage peu onéreux</a:t>
            </a:r>
          </a:p>
          <a:p>
            <a:endParaRPr lang="fr-FR" dirty="0"/>
          </a:p>
          <a:p>
            <a:r>
              <a:rPr lang="fr-FR" dirty="0"/>
              <a:t>Produit de traitement onéreux</a:t>
            </a:r>
          </a:p>
          <a:p>
            <a:endParaRPr lang="fr-FR" dirty="0"/>
          </a:p>
          <a:p>
            <a:r>
              <a:rPr lang="fr-FR" dirty="0"/>
              <a:t>Rémanence variable suivant substances actives</a:t>
            </a:r>
          </a:p>
          <a:p>
            <a:endParaRPr lang="fr-FR" dirty="0"/>
          </a:p>
          <a:p>
            <a:r>
              <a:rPr lang="fr-FR" dirty="0"/>
              <a:t>Chronophage</a:t>
            </a:r>
          </a:p>
          <a:p>
            <a:endParaRPr lang="fr-FR" dirty="0"/>
          </a:p>
          <a:p>
            <a:r>
              <a:rPr lang="fr-FR" dirty="0"/>
              <a:t>Nécessite d’accéder aux lieux de développement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287784" y="2987749"/>
            <a:ext cx="43924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Pas sélectif / Impact environnemental</a:t>
            </a:r>
          </a:p>
          <a:p>
            <a:endParaRPr lang="fr-FR" dirty="0"/>
          </a:p>
          <a:p>
            <a:r>
              <a:rPr lang="fr-FR" dirty="0"/>
              <a:t>Matériel d’épandage onéreux</a:t>
            </a:r>
          </a:p>
          <a:p>
            <a:endParaRPr lang="fr-FR" dirty="0"/>
          </a:p>
          <a:p>
            <a:r>
              <a:rPr lang="fr-FR" dirty="0"/>
              <a:t>Produit de traitement peu onéreux</a:t>
            </a:r>
          </a:p>
          <a:p>
            <a:endParaRPr lang="fr-FR" dirty="0"/>
          </a:p>
          <a:p>
            <a:r>
              <a:rPr lang="fr-FR" dirty="0"/>
              <a:t>Aucune rémanence (</a:t>
            </a:r>
            <a:r>
              <a:rPr lang="fr-FR" dirty="0" err="1"/>
              <a:t>space</a:t>
            </a:r>
            <a:r>
              <a:rPr lang="fr-FR" dirty="0"/>
              <a:t> spray)</a:t>
            </a:r>
          </a:p>
          <a:p>
            <a:endParaRPr lang="fr-FR" dirty="0"/>
          </a:p>
          <a:p>
            <a:r>
              <a:rPr lang="fr-FR" dirty="0"/>
              <a:t>EPI</a:t>
            </a:r>
          </a:p>
          <a:p>
            <a:endParaRPr lang="fr-FR" dirty="0"/>
          </a:p>
          <a:p>
            <a:r>
              <a:rPr lang="fr-FR" dirty="0"/>
              <a:t>Problèmes de résistance</a:t>
            </a:r>
          </a:p>
        </p:txBody>
      </p:sp>
      <p:cxnSp>
        <p:nvCxnSpPr>
          <p:cNvPr id="14338" name="Connecteur droit 14337"/>
          <p:cNvCxnSpPr/>
          <p:nvPr/>
        </p:nvCxnSpPr>
        <p:spPr bwMode="auto">
          <a:xfrm>
            <a:off x="71760" y="3203773"/>
            <a:ext cx="216024" cy="0"/>
          </a:xfrm>
          <a:prstGeom prst="line">
            <a:avLst/>
          </a:prstGeom>
          <a:solidFill>
            <a:srgbClr val="00B8FF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Connecteur droit 44"/>
          <p:cNvCxnSpPr/>
          <p:nvPr/>
        </p:nvCxnSpPr>
        <p:spPr bwMode="auto">
          <a:xfrm>
            <a:off x="71760" y="3707829"/>
            <a:ext cx="216024" cy="0"/>
          </a:xfrm>
          <a:prstGeom prst="line">
            <a:avLst/>
          </a:prstGeom>
          <a:solidFill>
            <a:srgbClr val="00B8FF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Connecteur droit 45"/>
          <p:cNvCxnSpPr/>
          <p:nvPr/>
        </p:nvCxnSpPr>
        <p:spPr bwMode="auto">
          <a:xfrm>
            <a:off x="5197718" y="4273955"/>
            <a:ext cx="216024" cy="0"/>
          </a:xfrm>
          <a:prstGeom prst="line">
            <a:avLst/>
          </a:prstGeom>
          <a:solidFill>
            <a:srgbClr val="00B8FF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342" name="Croix 14341"/>
          <p:cNvSpPr/>
          <p:nvPr/>
        </p:nvSpPr>
        <p:spPr bwMode="auto">
          <a:xfrm>
            <a:off x="5256336" y="3095761"/>
            <a:ext cx="185576" cy="216024"/>
          </a:xfrm>
          <a:prstGeom prst="plus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8" name="Croix 47"/>
          <p:cNvSpPr/>
          <p:nvPr/>
        </p:nvSpPr>
        <p:spPr bwMode="auto">
          <a:xfrm>
            <a:off x="5256336" y="3599817"/>
            <a:ext cx="185576" cy="216024"/>
          </a:xfrm>
          <a:prstGeom prst="plus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50" name="Croix 49"/>
          <p:cNvSpPr/>
          <p:nvPr/>
        </p:nvSpPr>
        <p:spPr bwMode="auto">
          <a:xfrm>
            <a:off x="71760" y="4172398"/>
            <a:ext cx="185576" cy="216024"/>
          </a:xfrm>
          <a:prstGeom prst="plus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cxnSp>
        <p:nvCxnSpPr>
          <p:cNvPr id="51" name="Connecteur droit 50"/>
          <p:cNvCxnSpPr/>
          <p:nvPr/>
        </p:nvCxnSpPr>
        <p:spPr bwMode="auto">
          <a:xfrm>
            <a:off x="56536" y="4787949"/>
            <a:ext cx="216024" cy="0"/>
          </a:xfrm>
          <a:prstGeom prst="line">
            <a:avLst/>
          </a:prstGeom>
          <a:solidFill>
            <a:srgbClr val="00B8FF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Connecteur droit 51"/>
          <p:cNvCxnSpPr/>
          <p:nvPr/>
        </p:nvCxnSpPr>
        <p:spPr bwMode="auto">
          <a:xfrm>
            <a:off x="74076" y="5364013"/>
            <a:ext cx="216024" cy="0"/>
          </a:xfrm>
          <a:prstGeom prst="line">
            <a:avLst/>
          </a:prstGeom>
          <a:solidFill>
            <a:srgbClr val="00B8FF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Connecteur droit 52"/>
          <p:cNvCxnSpPr>
            <a:cxnSpLocks/>
          </p:cNvCxnSpPr>
          <p:nvPr/>
        </p:nvCxnSpPr>
        <p:spPr bwMode="auto">
          <a:xfrm flipV="1">
            <a:off x="5583677" y="4933806"/>
            <a:ext cx="229387" cy="7845"/>
          </a:xfrm>
          <a:prstGeom prst="line">
            <a:avLst/>
          </a:prstGeom>
          <a:solidFill>
            <a:srgbClr val="00B8FF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Connecteur droit 53"/>
          <p:cNvCxnSpPr/>
          <p:nvPr/>
        </p:nvCxnSpPr>
        <p:spPr bwMode="auto">
          <a:xfrm>
            <a:off x="5245224" y="5652045"/>
            <a:ext cx="216024" cy="0"/>
          </a:xfrm>
          <a:prstGeom prst="line">
            <a:avLst/>
          </a:prstGeom>
          <a:solidFill>
            <a:srgbClr val="00B8FF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Connecteur droit 54"/>
          <p:cNvCxnSpPr/>
          <p:nvPr/>
        </p:nvCxnSpPr>
        <p:spPr bwMode="auto">
          <a:xfrm>
            <a:off x="74076" y="5940077"/>
            <a:ext cx="216024" cy="0"/>
          </a:xfrm>
          <a:prstGeom prst="line">
            <a:avLst/>
          </a:prstGeom>
          <a:solidFill>
            <a:srgbClr val="00B8FF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" name="Connecteur droit 55"/>
          <p:cNvCxnSpPr/>
          <p:nvPr/>
        </p:nvCxnSpPr>
        <p:spPr bwMode="auto">
          <a:xfrm>
            <a:off x="5599688" y="3205612"/>
            <a:ext cx="216024" cy="0"/>
          </a:xfrm>
          <a:prstGeom prst="line">
            <a:avLst/>
          </a:prstGeom>
          <a:solidFill>
            <a:srgbClr val="00B8FF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7" name="Croix 56"/>
          <p:cNvSpPr/>
          <p:nvPr/>
        </p:nvSpPr>
        <p:spPr bwMode="auto">
          <a:xfrm>
            <a:off x="5225888" y="4825793"/>
            <a:ext cx="185576" cy="216024"/>
          </a:xfrm>
          <a:prstGeom prst="plus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cxnSp>
        <p:nvCxnSpPr>
          <p:cNvPr id="14344" name="Connecteur droit 14343"/>
          <p:cNvCxnSpPr/>
          <p:nvPr/>
        </p:nvCxnSpPr>
        <p:spPr bwMode="auto">
          <a:xfrm flipH="1">
            <a:off x="5455672" y="3095761"/>
            <a:ext cx="144016" cy="216024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Connecteur droit 59"/>
          <p:cNvCxnSpPr>
            <a:cxnSpLocks/>
          </p:cNvCxnSpPr>
          <p:nvPr/>
        </p:nvCxnSpPr>
        <p:spPr bwMode="auto">
          <a:xfrm flipH="1">
            <a:off x="5461408" y="4825793"/>
            <a:ext cx="144016" cy="216024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Connecteur droit 60"/>
          <p:cNvCxnSpPr/>
          <p:nvPr/>
        </p:nvCxnSpPr>
        <p:spPr bwMode="auto">
          <a:xfrm>
            <a:off x="5225888" y="6228109"/>
            <a:ext cx="216024" cy="0"/>
          </a:xfrm>
          <a:prstGeom prst="line">
            <a:avLst/>
          </a:prstGeom>
          <a:solidFill>
            <a:srgbClr val="00B8FF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87099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3927475"/>
            <a:ext cx="2070100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Imag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463" y="1301750"/>
            <a:ext cx="2133600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466725"/>
            <a:ext cx="84994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Rectangle 1"/>
          <p:cNvSpPr>
            <a:spLocks noChangeArrowheads="1"/>
          </p:cNvSpPr>
          <p:nvPr/>
        </p:nvSpPr>
        <p:spPr bwMode="auto">
          <a:xfrm>
            <a:off x="1006475" y="544513"/>
            <a:ext cx="6960560" cy="46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altLang="fr-FR" sz="2600" dirty="0">
                <a:solidFill>
                  <a:srgbClr val="000000"/>
                </a:solidFill>
              </a:rPr>
              <a:t>Les moustiques : de nombreuses espèces ….</a:t>
            </a:r>
          </a:p>
        </p:txBody>
      </p:sp>
      <p:sp>
        <p:nvSpPr>
          <p:cNvPr id="9223" name="AutoShape 2" descr="Résultat de recherche d'images pour &quot;aedes geniculatus&quot;"/>
          <p:cNvSpPr>
            <a:spLocks noChangeAspect="1" noChangeArrowheads="1"/>
          </p:cNvSpPr>
          <p:nvPr/>
        </p:nvSpPr>
        <p:spPr bwMode="auto">
          <a:xfrm>
            <a:off x="141288" y="-1333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  <p:pic>
        <p:nvPicPr>
          <p:cNvPr id="9224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2" y="1461836"/>
            <a:ext cx="2491841" cy="147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ZoneTexte 9"/>
          <p:cNvSpPr txBox="1">
            <a:spLocks noChangeArrowheads="1"/>
          </p:cNvSpPr>
          <p:nvPr/>
        </p:nvSpPr>
        <p:spPr bwMode="auto">
          <a:xfrm>
            <a:off x="5525177" y="2643187"/>
            <a:ext cx="11874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altLang="fr-FR" sz="1200" b="1" i="1" dirty="0"/>
              <a:t>Culex </a:t>
            </a:r>
            <a:r>
              <a:rPr lang="fr-FR" altLang="fr-FR" sz="1200" b="1" i="1" dirty="0" err="1"/>
              <a:t>pipiens</a:t>
            </a:r>
            <a:endParaRPr lang="fr-FR" altLang="fr-FR" sz="1200" b="1" i="1" dirty="0"/>
          </a:p>
        </p:txBody>
      </p:sp>
      <p:pic>
        <p:nvPicPr>
          <p:cNvPr id="9227" name="Imag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4068763"/>
            <a:ext cx="2281238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8" name="ZoneTexte 13"/>
          <p:cNvSpPr txBox="1">
            <a:spLocks noChangeArrowheads="1"/>
          </p:cNvSpPr>
          <p:nvPr/>
        </p:nvSpPr>
        <p:spPr bwMode="auto">
          <a:xfrm>
            <a:off x="479425" y="6069013"/>
            <a:ext cx="12080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altLang="fr-FR" sz="1200" b="1" i="1">
                <a:solidFill>
                  <a:schemeClr val="tx1"/>
                </a:solidFill>
              </a:rPr>
              <a:t>Aedes</a:t>
            </a:r>
            <a:r>
              <a:rPr lang="fr-FR" altLang="fr-FR" sz="1200" b="1">
                <a:solidFill>
                  <a:schemeClr val="tx1"/>
                </a:solidFill>
              </a:rPr>
              <a:t> </a:t>
            </a:r>
            <a:r>
              <a:rPr lang="fr-FR" altLang="fr-FR" sz="1200" b="1" i="1">
                <a:solidFill>
                  <a:schemeClr val="tx1"/>
                </a:solidFill>
              </a:rPr>
              <a:t>vexans</a:t>
            </a:r>
          </a:p>
        </p:txBody>
      </p:sp>
      <p:pic>
        <p:nvPicPr>
          <p:cNvPr id="9229" name="Imag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1470025"/>
            <a:ext cx="2836862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0" name="ZoneTexte 5"/>
          <p:cNvSpPr txBox="1">
            <a:spLocks noChangeArrowheads="1"/>
          </p:cNvSpPr>
          <p:nvPr/>
        </p:nvSpPr>
        <p:spPr bwMode="auto">
          <a:xfrm>
            <a:off x="719138" y="3151188"/>
            <a:ext cx="1800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altLang="fr-FR" sz="1200" b="1" i="1"/>
              <a:t>Aedes</a:t>
            </a:r>
            <a:r>
              <a:rPr lang="fr-FR" altLang="fr-FR" b="1"/>
              <a:t> </a:t>
            </a:r>
            <a:r>
              <a:rPr lang="fr-FR" altLang="fr-FR" sz="1200" b="1" i="1"/>
              <a:t>geniculatus</a:t>
            </a:r>
          </a:p>
        </p:txBody>
      </p:sp>
      <p:pic>
        <p:nvPicPr>
          <p:cNvPr id="9231" name="Imag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1301750"/>
            <a:ext cx="1776413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Imag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5027613"/>
            <a:ext cx="2740025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Imag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25" y="4775200"/>
            <a:ext cx="2589213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4" name="ZoneTexte 22"/>
          <p:cNvSpPr txBox="1">
            <a:spLocks noChangeArrowheads="1"/>
          </p:cNvSpPr>
          <p:nvPr/>
        </p:nvSpPr>
        <p:spPr bwMode="auto">
          <a:xfrm>
            <a:off x="5357813" y="6510338"/>
            <a:ext cx="1260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altLang="fr-FR" sz="1200" b="1" i="1"/>
              <a:t>Aedes caspius</a:t>
            </a:r>
          </a:p>
        </p:txBody>
      </p:sp>
    </p:spTree>
    <p:extLst>
      <p:ext uri="{BB962C8B-B14F-4D97-AF65-F5344CB8AC3E}">
        <p14:creationId xmlns:p14="http://schemas.microsoft.com/office/powerpoint/2010/main" val="1166529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466725"/>
            <a:ext cx="84994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1"/>
          <p:cNvSpPr>
            <a:spLocks noChangeArrowheads="1"/>
          </p:cNvSpPr>
          <p:nvPr/>
        </p:nvSpPr>
        <p:spPr bwMode="auto">
          <a:xfrm>
            <a:off x="1006475" y="544513"/>
            <a:ext cx="3360215" cy="46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altLang="fr-FR" sz="2600" dirty="0">
                <a:solidFill>
                  <a:srgbClr val="000000"/>
                </a:solidFill>
              </a:rPr>
              <a:t>Le contrôle physique</a:t>
            </a:r>
          </a:p>
        </p:txBody>
      </p:sp>
      <p:sp>
        <p:nvSpPr>
          <p:cNvPr id="38" name="ZoneTexte 22"/>
          <p:cNvSpPr txBox="1">
            <a:spLocks noChangeArrowheads="1"/>
          </p:cNvSpPr>
          <p:nvPr/>
        </p:nvSpPr>
        <p:spPr bwMode="auto">
          <a:xfrm>
            <a:off x="4464248" y="1796516"/>
            <a:ext cx="1023851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fr-FR" sz="1600" b="1" dirty="0">
                <a:solidFill>
                  <a:schemeClr val="tx1"/>
                </a:solidFill>
              </a:rPr>
              <a:t>Larves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3888184" y="1313164"/>
            <a:ext cx="2180604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70C0"/>
                </a:solidFill>
              </a:rPr>
              <a:t>Phase aquatique</a:t>
            </a:r>
          </a:p>
        </p:txBody>
      </p:sp>
      <p:cxnSp>
        <p:nvCxnSpPr>
          <p:cNvPr id="40" name="Connecteur droit 4"/>
          <p:cNvCxnSpPr>
            <a:cxnSpLocks noChangeShapeType="1"/>
          </p:cNvCxnSpPr>
          <p:nvPr/>
        </p:nvCxnSpPr>
        <p:spPr bwMode="auto">
          <a:xfrm>
            <a:off x="5040313" y="2947099"/>
            <a:ext cx="0" cy="4361751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ZoneTexte 2"/>
          <p:cNvSpPr txBox="1"/>
          <p:nvPr/>
        </p:nvSpPr>
        <p:spPr>
          <a:xfrm>
            <a:off x="1151880" y="2762433"/>
            <a:ext cx="252028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Suppression des gites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6480472" y="2834441"/>
            <a:ext cx="252028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Protection des gites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2736056" y="2267669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Ne nécessite pas d’habilitation spécifique</a:t>
            </a:r>
          </a:p>
        </p:txBody>
      </p:sp>
      <p:sp>
        <p:nvSpPr>
          <p:cNvPr id="46" name="Croix 45"/>
          <p:cNvSpPr/>
          <p:nvPr/>
        </p:nvSpPr>
        <p:spPr bwMode="auto">
          <a:xfrm>
            <a:off x="2448749" y="2344323"/>
            <a:ext cx="185576" cy="216024"/>
          </a:xfrm>
          <a:prstGeom prst="plus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525313" y="3347789"/>
            <a:ext cx="39389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Convient bien aux petits gîtes</a:t>
            </a:r>
          </a:p>
          <a:p>
            <a:endParaRPr lang="fr-FR" dirty="0"/>
          </a:p>
          <a:p>
            <a:r>
              <a:rPr lang="fr-FR" dirty="0"/>
              <a:t>Nécessite un entretien régulier</a:t>
            </a:r>
          </a:p>
          <a:p>
            <a:endParaRPr lang="fr-FR" dirty="0"/>
          </a:p>
          <a:p>
            <a:r>
              <a:rPr lang="fr-FR" dirty="0"/>
              <a:t>Pas d’investissement</a:t>
            </a:r>
          </a:p>
          <a:p>
            <a:endParaRPr lang="fr-FR" dirty="0"/>
          </a:p>
          <a:p>
            <a:r>
              <a:rPr lang="fr-FR" dirty="0"/>
              <a:t>Chronophage</a:t>
            </a:r>
          </a:p>
        </p:txBody>
      </p:sp>
      <p:sp>
        <p:nvSpPr>
          <p:cNvPr id="49" name="Croix 48"/>
          <p:cNvSpPr/>
          <p:nvPr/>
        </p:nvSpPr>
        <p:spPr bwMode="auto">
          <a:xfrm>
            <a:off x="215776" y="4499917"/>
            <a:ext cx="185576" cy="216024"/>
          </a:xfrm>
          <a:prstGeom prst="plus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cxnSp>
        <p:nvCxnSpPr>
          <p:cNvPr id="50" name="Connecteur droit 49"/>
          <p:cNvCxnSpPr/>
          <p:nvPr/>
        </p:nvCxnSpPr>
        <p:spPr bwMode="auto">
          <a:xfrm>
            <a:off x="200552" y="4067869"/>
            <a:ext cx="216024" cy="0"/>
          </a:xfrm>
          <a:prstGeom prst="line">
            <a:avLst/>
          </a:prstGeom>
          <a:solidFill>
            <a:srgbClr val="00B8FF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Connecteur droit 50"/>
          <p:cNvCxnSpPr/>
          <p:nvPr/>
        </p:nvCxnSpPr>
        <p:spPr bwMode="auto">
          <a:xfrm>
            <a:off x="223008" y="5147989"/>
            <a:ext cx="216024" cy="0"/>
          </a:xfrm>
          <a:prstGeom prst="line">
            <a:avLst/>
          </a:prstGeom>
          <a:solidFill>
            <a:srgbClr val="00B8FF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" name="ZoneTexte 51"/>
          <p:cNvSpPr txBox="1"/>
          <p:nvPr/>
        </p:nvSpPr>
        <p:spPr>
          <a:xfrm>
            <a:off x="5709889" y="3347789"/>
            <a:ext cx="39389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Pour les infrastructures pérennes</a:t>
            </a:r>
          </a:p>
          <a:p>
            <a:endParaRPr lang="fr-FR" dirty="0"/>
          </a:p>
          <a:p>
            <a:r>
              <a:rPr lang="fr-FR" dirty="0"/>
              <a:t>Nécessite une attention régulière</a:t>
            </a:r>
          </a:p>
          <a:p>
            <a:endParaRPr lang="fr-FR" dirty="0"/>
          </a:p>
          <a:p>
            <a:r>
              <a:rPr lang="fr-FR" dirty="0"/>
              <a:t>Investissement minimal nécessaire</a:t>
            </a:r>
          </a:p>
          <a:p>
            <a:endParaRPr lang="fr-FR" dirty="0"/>
          </a:p>
          <a:p>
            <a:r>
              <a:rPr lang="fr-FR" dirty="0"/>
              <a:t>Matériaux assez facile à trouver</a:t>
            </a:r>
          </a:p>
          <a:p>
            <a:endParaRPr lang="fr-FR" dirty="0"/>
          </a:p>
          <a:p>
            <a:r>
              <a:rPr lang="fr-FR" dirty="0"/>
              <a:t>A renouveler régulièrement</a:t>
            </a:r>
          </a:p>
        </p:txBody>
      </p:sp>
      <p:cxnSp>
        <p:nvCxnSpPr>
          <p:cNvPr id="53" name="Connecteur droit 52"/>
          <p:cNvCxnSpPr/>
          <p:nvPr/>
        </p:nvCxnSpPr>
        <p:spPr bwMode="auto">
          <a:xfrm>
            <a:off x="5400352" y="4067869"/>
            <a:ext cx="216024" cy="0"/>
          </a:xfrm>
          <a:prstGeom prst="line">
            <a:avLst/>
          </a:prstGeom>
          <a:solidFill>
            <a:srgbClr val="00B8FF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Connecteur droit 53"/>
          <p:cNvCxnSpPr/>
          <p:nvPr/>
        </p:nvCxnSpPr>
        <p:spPr bwMode="auto">
          <a:xfrm>
            <a:off x="5386077" y="5724053"/>
            <a:ext cx="216024" cy="0"/>
          </a:xfrm>
          <a:prstGeom prst="line">
            <a:avLst/>
          </a:prstGeom>
          <a:solidFill>
            <a:srgbClr val="00B8FF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5" name="Croix 54"/>
          <p:cNvSpPr/>
          <p:nvPr/>
        </p:nvSpPr>
        <p:spPr bwMode="auto">
          <a:xfrm>
            <a:off x="5149788" y="4500213"/>
            <a:ext cx="185576" cy="216024"/>
          </a:xfrm>
          <a:prstGeom prst="plus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cxnSp>
        <p:nvCxnSpPr>
          <p:cNvPr id="56" name="Connecteur droit 55"/>
          <p:cNvCxnSpPr/>
          <p:nvPr/>
        </p:nvCxnSpPr>
        <p:spPr bwMode="auto">
          <a:xfrm>
            <a:off x="5493140" y="4610064"/>
            <a:ext cx="216024" cy="0"/>
          </a:xfrm>
          <a:prstGeom prst="line">
            <a:avLst/>
          </a:prstGeom>
          <a:solidFill>
            <a:srgbClr val="00B8FF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Connecteur droit 56"/>
          <p:cNvCxnSpPr/>
          <p:nvPr/>
        </p:nvCxnSpPr>
        <p:spPr bwMode="auto">
          <a:xfrm flipH="1">
            <a:off x="5349124" y="4500213"/>
            <a:ext cx="144016" cy="216024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8" name="Croix 57"/>
          <p:cNvSpPr/>
          <p:nvPr/>
        </p:nvSpPr>
        <p:spPr bwMode="auto">
          <a:xfrm>
            <a:off x="5379803" y="5075981"/>
            <a:ext cx="185576" cy="216024"/>
          </a:xfrm>
          <a:prstGeom prst="plus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0592" y="6067643"/>
            <a:ext cx="2232973" cy="1492032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95" y="5724053"/>
            <a:ext cx="1597550" cy="1524566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0241" y="4579599"/>
            <a:ext cx="1703786" cy="1432571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955" y="6158202"/>
            <a:ext cx="1747884" cy="1310913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6" t="18003" r="19327" b="25113"/>
          <a:stretch/>
        </p:blipFill>
        <p:spPr>
          <a:xfrm>
            <a:off x="5290108" y="6077128"/>
            <a:ext cx="2017768" cy="13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96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1960563"/>
            <a:ext cx="3752850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9"/>
          <a:stretch>
            <a:fillRect/>
          </a:stretch>
        </p:blipFill>
        <p:spPr bwMode="auto">
          <a:xfrm>
            <a:off x="6335713" y="5032375"/>
            <a:ext cx="3752850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502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4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3752850" cy="2828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4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388" y="0"/>
            <a:ext cx="3752850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4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0" y="0"/>
            <a:ext cx="333375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47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2806700"/>
            <a:ext cx="3752851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48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48"/>
          <a:stretch>
            <a:fillRect/>
          </a:stretch>
        </p:blipFill>
        <p:spPr bwMode="auto">
          <a:xfrm>
            <a:off x="6967538" y="2222500"/>
            <a:ext cx="3192462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1494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49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4" b="20192"/>
          <a:stretch>
            <a:fillRect/>
          </a:stretch>
        </p:blipFill>
        <p:spPr bwMode="auto">
          <a:xfrm>
            <a:off x="-7938" y="4886325"/>
            <a:ext cx="3752851" cy="272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5034" b="2019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50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52"/>
          <a:stretch>
            <a:fillRect/>
          </a:stretch>
        </p:blipFill>
        <p:spPr bwMode="auto">
          <a:xfrm>
            <a:off x="3671888" y="5030788"/>
            <a:ext cx="3286125" cy="252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1495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Imag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30" y="1835621"/>
            <a:ext cx="8841669" cy="5185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7" y="477838"/>
            <a:ext cx="9936857" cy="108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43768" y="544513"/>
            <a:ext cx="979308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altLang="fr-FR" sz="2600" dirty="0">
                <a:solidFill>
                  <a:srgbClr val="000000"/>
                </a:solidFill>
              </a:rPr>
              <a:t>Le contrôle physique : indispensable préalable </a:t>
            </a:r>
          </a:p>
          <a:p>
            <a:pPr algn="ctr"/>
            <a:r>
              <a:rPr lang="fr-FR" altLang="fr-FR" sz="2600" dirty="0">
                <a:solidFill>
                  <a:srgbClr val="000000"/>
                </a:solidFill>
              </a:rPr>
              <a:t>la réduction des sources de production</a:t>
            </a:r>
            <a:endParaRPr lang="fr-FR" altLang="fr-FR" sz="2600" dirty="0">
              <a:solidFill>
                <a:srgbClr val="000000"/>
              </a:solidFill>
              <a:latin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218334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50689" y="1601091"/>
            <a:ext cx="7459547" cy="432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ZoneTexte 1"/>
          <p:cNvSpPr txBox="1">
            <a:spLocks noChangeArrowheads="1"/>
          </p:cNvSpPr>
          <p:nvPr/>
        </p:nvSpPr>
        <p:spPr bwMode="auto">
          <a:xfrm>
            <a:off x="1583928" y="2339677"/>
            <a:ext cx="73448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fr-FR" sz="3600" dirty="0"/>
              <a:t>Vous remerciant de votre attention</a:t>
            </a:r>
          </a:p>
        </p:txBody>
      </p:sp>
      <p:pic>
        <p:nvPicPr>
          <p:cNvPr id="4" name="Image 3" descr="adeg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944" y="6938897"/>
            <a:ext cx="1127941" cy="369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800" dirty="0"/>
              <a:t>… un même cycle </a:t>
            </a:r>
            <a:r>
              <a:rPr lang="fr-FR" sz="2800" dirty="0"/>
              <a:t>biologique …</a:t>
            </a:r>
            <a:endParaRPr lang="fr-FR" altLang="fr-FR" sz="2800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00" y="1259557"/>
            <a:ext cx="8757224" cy="623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8559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466725"/>
            <a:ext cx="84994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1"/>
          <p:cNvSpPr>
            <a:spLocks noChangeArrowheads="1"/>
          </p:cNvSpPr>
          <p:nvPr/>
        </p:nvSpPr>
        <p:spPr bwMode="auto">
          <a:xfrm>
            <a:off x="1006475" y="544513"/>
            <a:ext cx="5086649" cy="46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altLang="fr-FR" sz="2600" dirty="0">
                <a:solidFill>
                  <a:srgbClr val="000000"/>
                </a:solidFill>
              </a:rPr>
              <a:t>… une grande diversité d’habitat</a:t>
            </a:r>
          </a:p>
        </p:txBody>
      </p:sp>
      <p:sp>
        <p:nvSpPr>
          <p:cNvPr id="10244" name="AutoShape 2" descr="Résultat de recherche d'images pour &quot;aedes geniculatus&quot;"/>
          <p:cNvSpPr>
            <a:spLocks noChangeAspect="1" noChangeArrowheads="1"/>
          </p:cNvSpPr>
          <p:nvPr/>
        </p:nvSpPr>
        <p:spPr bwMode="auto">
          <a:xfrm>
            <a:off x="141288" y="-1333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  <p:cxnSp>
        <p:nvCxnSpPr>
          <p:cNvPr id="10245" name="Connecteur droit 18"/>
          <p:cNvCxnSpPr>
            <a:cxnSpLocks noChangeShapeType="1"/>
          </p:cNvCxnSpPr>
          <p:nvPr/>
        </p:nvCxnSpPr>
        <p:spPr bwMode="auto">
          <a:xfrm>
            <a:off x="4895850" y="1474788"/>
            <a:ext cx="0" cy="5834062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46" name="Connecteur droit 2"/>
          <p:cNvCxnSpPr>
            <a:cxnSpLocks noChangeShapeType="1"/>
          </p:cNvCxnSpPr>
          <p:nvPr/>
        </p:nvCxnSpPr>
        <p:spPr bwMode="auto">
          <a:xfrm>
            <a:off x="719138" y="4211638"/>
            <a:ext cx="8788400" cy="0"/>
          </a:xfrm>
          <a:prstGeom prst="lin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247" name="ZoneTexte 3"/>
          <p:cNvSpPr txBox="1">
            <a:spLocks noChangeArrowheads="1"/>
          </p:cNvSpPr>
          <p:nvPr/>
        </p:nvSpPr>
        <p:spPr bwMode="auto">
          <a:xfrm>
            <a:off x="1944688" y="1411288"/>
            <a:ext cx="1800225" cy="64633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fr-FR" altLang="fr-FR" b="1" dirty="0">
                <a:solidFill>
                  <a:schemeClr val="tx1"/>
                </a:solidFill>
              </a:rPr>
              <a:t>Eau</a:t>
            </a:r>
          </a:p>
          <a:p>
            <a:pPr algn="ctr"/>
            <a:r>
              <a:rPr lang="fr-FR" altLang="fr-FR" b="1" dirty="0">
                <a:solidFill>
                  <a:schemeClr val="tx1"/>
                </a:solidFill>
              </a:rPr>
              <a:t>permanente</a:t>
            </a:r>
          </a:p>
        </p:txBody>
      </p:sp>
      <p:sp>
        <p:nvSpPr>
          <p:cNvPr id="10248" name="ZoneTexte 22"/>
          <p:cNvSpPr txBox="1">
            <a:spLocks noChangeArrowheads="1"/>
          </p:cNvSpPr>
          <p:nvPr/>
        </p:nvSpPr>
        <p:spPr bwMode="auto">
          <a:xfrm>
            <a:off x="6408738" y="1455738"/>
            <a:ext cx="1800225" cy="64633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fr-FR" altLang="fr-FR" b="1" dirty="0">
                <a:solidFill>
                  <a:schemeClr val="tx1"/>
                </a:solidFill>
              </a:rPr>
              <a:t>Eau</a:t>
            </a:r>
          </a:p>
          <a:p>
            <a:pPr algn="ctr"/>
            <a:r>
              <a:rPr lang="fr-FR" altLang="fr-FR" b="1" dirty="0">
                <a:solidFill>
                  <a:schemeClr val="tx1"/>
                </a:solidFill>
              </a:rPr>
              <a:t>temporaire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19722" y="2051645"/>
            <a:ext cx="738664" cy="1440160"/>
          </a:xfrm>
          <a:prstGeom prst="rect">
            <a:avLst/>
          </a:prstGeom>
          <a:solidFill>
            <a:srgbClr val="FFC000"/>
          </a:solidFill>
        </p:spPr>
        <p:txBody>
          <a:bodyPr vert="vert270"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Petits</a:t>
            </a:r>
          </a:p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volumes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359792" y="4643933"/>
            <a:ext cx="738664" cy="1656184"/>
          </a:xfrm>
          <a:prstGeom prst="rect">
            <a:avLst/>
          </a:prstGeom>
          <a:solidFill>
            <a:srgbClr val="FF0000"/>
          </a:solidFill>
        </p:spPr>
        <p:txBody>
          <a:bodyPr vert="vert270"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Grands</a:t>
            </a:r>
          </a:p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volumes</a:t>
            </a:r>
          </a:p>
        </p:txBody>
      </p:sp>
      <p:sp>
        <p:nvSpPr>
          <p:cNvPr id="10251" name="ZoneTexte 5"/>
          <p:cNvSpPr txBox="1">
            <a:spLocks noChangeArrowheads="1"/>
          </p:cNvSpPr>
          <p:nvPr/>
        </p:nvSpPr>
        <p:spPr bwMode="auto">
          <a:xfrm>
            <a:off x="1008063" y="2124075"/>
            <a:ext cx="30956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altLang="fr-FR" sz="1200" b="1" i="1" dirty="0">
                <a:solidFill>
                  <a:schemeClr val="tx1"/>
                </a:solidFill>
              </a:rPr>
              <a:t>Culex </a:t>
            </a:r>
            <a:r>
              <a:rPr lang="fr-FR" altLang="fr-FR" sz="1200" b="1" i="1" dirty="0" err="1">
                <a:solidFill>
                  <a:schemeClr val="tx1"/>
                </a:solidFill>
              </a:rPr>
              <a:t>pipiens</a:t>
            </a:r>
            <a:endParaRPr lang="fr-FR" altLang="fr-FR" sz="1200" b="1" i="1" dirty="0">
              <a:solidFill>
                <a:schemeClr val="tx1"/>
              </a:solidFill>
            </a:endParaRPr>
          </a:p>
          <a:p>
            <a:endParaRPr lang="fr-FR" altLang="fr-FR" sz="1200" b="1" i="1" dirty="0">
              <a:solidFill>
                <a:schemeClr val="tx1"/>
              </a:solidFill>
            </a:endParaRPr>
          </a:p>
          <a:p>
            <a:r>
              <a:rPr lang="fr-FR" altLang="fr-FR" sz="1200" b="1" i="1" dirty="0" err="1">
                <a:solidFill>
                  <a:schemeClr val="tx1"/>
                </a:solidFill>
              </a:rPr>
              <a:t>Anopheles</a:t>
            </a:r>
            <a:r>
              <a:rPr lang="fr-FR" altLang="fr-FR" sz="1200" b="1" i="1" dirty="0">
                <a:solidFill>
                  <a:schemeClr val="tx1"/>
                </a:solidFill>
              </a:rPr>
              <a:t> </a:t>
            </a:r>
            <a:r>
              <a:rPr lang="fr-FR" altLang="fr-FR" sz="1200" b="1" i="1" dirty="0" err="1">
                <a:solidFill>
                  <a:schemeClr val="tx1"/>
                </a:solidFill>
              </a:rPr>
              <a:t>maculipennis</a:t>
            </a:r>
            <a:endParaRPr lang="fr-FR" altLang="fr-FR" sz="1200" b="1" i="1" dirty="0">
              <a:solidFill>
                <a:schemeClr val="tx1"/>
              </a:solidFill>
            </a:endParaRPr>
          </a:p>
        </p:txBody>
      </p:sp>
      <p:sp>
        <p:nvSpPr>
          <p:cNvPr id="10252" name="ZoneTexte 6"/>
          <p:cNvSpPr txBox="1">
            <a:spLocks noChangeArrowheads="1"/>
          </p:cNvSpPr>
          <p:nvPr/>
        </p:nvSpPr>
        <p:spPr bwMode="auto">
          <a:xfrm>
            <a:off x="5400352" y="2386013"/>
            <a:ext cx="15440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altLang="fr-FR" sz="1200" b="1" i="1" dirty="0" err="1">
                <a:solidFill>
                  <a:schemeClr val="tx1"/>
                </a:solidFill>
              </a:rPr>
              <a:t>Aedes</a:t>
            </a:r>
            <a:r>
              <a:rPr lang="fr-FR" altLang="fr-FR" sz="1200" b="1" i="1" dirty="0">
                <a:solidFill>
                  <a:schemeClr val="tx1"/>
                </a:solidFill>
              </a:rPr>
              <a:t> </a:t>
            </a:r>
            <a:r>
              <a:rPr lang="fr-FR" altLang="fr-FR" sz="1200" b="1" i="1" dirty="0" err="1">
                <a:solidFill>
                  <a:schemeClr val="tx1"/>
                </a:solidFill>
              </a:rPr>
              <a:t>berlandi</a:t>
            </a:r>
            <a:endParaRPr lang="fr-FR" altLang="fr-FR" sz="1200" b="1" i="1" dirty="0">
              <a:solidFill>
                <a:schemeClr val="tx1"/>
              </a:solidFill>
            </a:endParaRPr>
          </a:p>
          <a:p>
            <a:r>
              <a:rPr lang="fr-FR" altLang="fr-FR" sz="1200" b="1" i="1" dirty="0" err="1">
                <a:solidFill>
                  <a:schemeClr val="tx1"/>
                </a:solidFill>
              </a:rPr>
              <a:t>Aedes</a:t>
            </a:r>
            <a:r>
              <a:rPr lang="fr-FR" altLang="fr-FR" sz="1200" b="1" i="1" dirty="0">
                <a:solidFill>
                  <a:schemeClr val="tx1"/>
                </a:solidFill>
              </a:rPr>
              <a:t> </a:t>
            </a:r>
            <a:r>
              <a:rPr lang="fr-FR" altLang="fr-FR" sz="1200" b="1" i="1" dirty="0" err="1">
                <a:solidFill>
                  <a:schemeClr val="tx1"/>
                </a:solidFill>
              </a:rPr>
              <a:t>geniculatus</a:t>
            </a:r>
            <a:endParaRPr lang="fr-FR" altLang="fr-FR" sz="1200" b="1" i="1" dirty="0">
              <a:solidFill>
                <a:schemeClr val="tx1"/>
              </a:solidFill>
            </a:endParaRPr>
          </a:p>
          <a:p>
            <a:r>
              <a:rPr lang="fr-FR" altLang="fr-FR" sz="1200" b="1" i="1" dirty="0" err="1">
                <a:solidFill>
                  <a:schemeClr val="tx1"/>
                </a:solidFill>
              </a:rPr>
              <a:t>Aedes</a:t>
            </a:r>
            <a:r>
              <a:rPr lang="fr-FR" altLang="fr-FR" sz="1200" b="1" i="1" dirty="0">
                <a:solidFill>
                  <a:schemeClr val="tx1"/>
                </a:solidFill>
              </a:rPr>
              <a:t> </a:t>
            </a:r>
            <a:r>
              <a:rPr lang="fr-FR" altLang="fr-FR" sz="1200" b="1" i="1" dirty="0" err="1">
                <a:solidFill>
                  <a:schemeClr val="tx1"/>
                </a:solidFill>
              </a:rPr>
              <a:t>pulcritarsis</a:t>
            </a:r>
            <a:endParaRPr lang="fr-FR" altLang="fr-FR" sz="1200" b="1" i="1" dirty="0">
              <a:solidFill>
                <a:schemeClr val="tx1"/>
              </a:solidFill>
            </a:endParaRPr>
          </a:p>
          <a:p>
            <a:endParaRPr lang="fr-FR" altLang="fr-FR" sz="1200" b="1" i="1" dirty="0">
              <a:solidFill>
                <a:schemeClr val="tx1"/>
              </a:solidFill>
            </a:endParaRPr>
          </a:p>
        </p:txBody>
      </p:sp>
      <p:sp>
        <p:nvSpPr>
          <p:cNvPr id="10253" name="ZoneTexte 7"/>
          <p:cNvSpPr txBox="1">
            <a:spLocks noChangeArrowheads="1"/>
          </p:cNvSpPr>
          <p:nvPr/>
        </p:nvSpPr>
        <p:spPr bwMode="auto">
          <a:xfrm>
            <a:off x="5688013" y="4643438"/>
            <a:ext cx="131157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altLang="fr-FR" sz="1200" b="1" i="1" dirty="0" err="1">
                <a:solidFill>
                  <a:schemeClr val="tx1"/>
                </a:solidFill>
              </a:rPr>
              <a:t>Aedes</a:t>
            </a:r>
            <a:r>
              <a:rPr lang="fr-FR" altLang="fr-FR" sz="1200" b="1" i="1" dirty="0">
                <a:solidFill>
                  <a:schemeClr val="tx1"/>
                </a:solidFill>
              </a:rPr>
              <a:t> </a:t>
            </a:r>
            <a:r>
              <a:rPr lang="fr-FR" altLang="fr-FR" sz="1200" b="1" i="1" dirty="0" err="1">
                <a:solidFill>
                  <a:schemeClr val="tx1"/>
                </a:solidFill>
              </a:rPr>
              <a:t>caspius</a:t>
            </a:r>
            <a:endParaRPr lang="fr-FR" altLang="fr-FR" sz="1200" b="1" i="1" dirty="0">
              <a:solidFill>
                <a:schemeClr val="tx1"/>
              </a:solidFill>
            </a:endParaRPr>
          </a:p>
          <a:p>
            <a:r>
              <a:rPr lang="fr-FR" altLang="fr-FR" sz="1200" b="1" i="1" dirty="0" err="1">
                <a:solidFill>
                  <a:schemeClr val="tx1"/>
                </a:solidFill>
              </a:rPr>
              <a:t>Aedes</a:t>
            </a:r>
            <a:r>
              <a:rPr lang="fr-FR" altLang="fr-FR" sz="1200" b="1" i="1" dirty="0">
                <a:solidFill>
                  <a:schemeClr val="tx1"/>
                </a:solidFill>
              </a:rPr>
              <a:t> </a:t>
            </a:r>
            <a:r>
              <a:rPr lang="fr-FR" altLang="fr-FR" sz="1200" b="1" i="1" dirty="0" err="1">
                <a:solidFill>
                  <a:schemeClr val="tx1"/>
                </a:solidFill>
              </a:rPr>
              <a:t>detritus</a:t>
            </a:r>
            <a:endParaRPr lang="fr-FR" altLang="fr-FR" sz="1200" b="1" i="1" dirty="0">
              <a:solidFill>
                <a:schemeClr val="tx1"/>
              </a:solidFill>
            </a:endParaRPr>
          </a:p>
          <a:p>
            <a:r>
              <a:rPr lang="fr-FR" altLang="fr-FR" sz="1200" b="1" i="1" dirty="0" err="1">
                <a:solidFill>
                  <a:schemeClr val="tx1"/>
                </a:solidFill>
              </a:rPr>
              <a:t>Aedes</a:t>
            </a:r>
            <a:r>
              <a:rPr lang="fr-FR" altLang="fr-FR" sz="1200" b="1" i="1" dirty="0">
                <a:solidFill>
                  <a:schemeClr val="tx1"/>
                </a:solidFill>
              </a:rPr>
              <a:t> </a:t>
            </a:r>
            <a:r>
              <a:rPr lang="fr-FR" altLang="fr-FR" sz="1200" b="1" i="1" dirty="0" err="1">
                <a:solidFill>
                  <a:schemeClr val="tx1"/>
                </a:solidFill>
              </a:rPr>
              <a:t>dorsalis</a:t>
            </a:r>
            <a:endParaRPr lang="fr-FR" altLang="fr-FR" sz="1200" b="1" i="1" dirty="0">
              <a:solidFill>
                <a:schemeClr val="tx1"/>
              </a:solidFill>
            </a:endParaRPr>
          </a:p>
          <a:p>
            <a:endParaRPr lang="fr-FR" altLang="fr-FR" sz="1200" b="1" i="1" dirty="0">
              <a:solidFill>
                <a:schemeClr val="tx1"/>
              </a:solidFill>
            </a:endParaRPr>
          </a:p>
          <a:p>
            <a:r>
              <a:rPr lang="fr-FR" altLang="fr-FR" sz="1200" b="1" i="1" dirty="0" err="1">
                <a:solidFill>
                  <a:schemeClr val="tx1"/>
                </a:solidFill>
              </a:rPr>
              <a:t>Aedes</a:t>
            </a:r>
            <a:r>
              <a:rPr lang="fr-FR" altLang="fr-FR" sz="1200" b="1" i="1" dirty="0">
                <a:solidFill>
                  <a:schemeClr val="tx1"/>
                </a:solidFill>
              </a:rPr>
              <a:t> </a:t>
            </a:r>
            <a:r>
              <a:rPr lang="fr-FR" altLang="fr-FR" sz="1200" b="1" i="1" dirty="0" err="1">
                <a:solidFill>
                  <a:schemeClr val="tx1"/>
                </a:solidFill>
              </a:rPr>
              <a:t>rusticus</a:t>
            </a:r>
            <a:endParaRPr lang="fr-FR" altLang="fr-FR" sz="1200" b="1" i="1" dirty="0">
              <a:solidFill>
                <a:schemeClr val="tx1"/>
              </a:solidFill>
            </a:endParaRPr>
          </a:p>
          <a:p>
            <a:endParaRPr lang="fr-FR" altLang="fr-FR" sz="1200" b="1" i="1" dirty="0">
              <a:solidFill>
                <a:schemeClr val="tx1"/>
              </a:solidFill>
            </a:endParaRPr>
          </a:p>
          <a:p>
            <a:r>
              <a:rPr lang="fr-FR" altLang="fr-FR" sz="1200" b="1" i="1" dirty="0" err="1">
                <a:solidFill>
                  <a:schemeClr val="tx1"/>
                </a:solidFill>
              </a:rPr>
              <a:t>Aedes</a:t>
            </a:r>
            <a:r>
              <a:rPr lang="fr-FR" altLang="fr-FR" sz="1200" b="1" i="1" dirty="0">
                <a:solidFill>
                  <a:schemeClr val="tx1"/>
                </a:solidFill>
              </a:rPr>
              <a:t> </a:t>
            </a:r>
            <a:r>
              <a:rPr lang="fr-FR" altLang="fr-FR" sz="1200" b="1" i="1" dirty="0" err="1">
                <a:solidFill>
                  <a:schemeClr val="tx1"/>
                </a:solidFill>
              </a:rPr>
              <a:t>sticticus</a:t>
            </a:r>
            <a:endParaRPr lang="fr-FR" altLang="fr-FR" sz="1200" b="1" i="1" dirty="0">
              <a:solidFill>
                <a:schemeClr val="tx1"/>
              </a:solidFill>
            </a:endParaRPr>
          </a:p>
          <a:p>
            <a:r>
              <a:rPr lang="fr-FR" altLang="fr-FR" sz="1200" b="1" i="1" dirty="0" err="1">
                <a:solidFill>
                  <a:schemeClr val="tx1"/>
                </a:solidFill>
              </a:rPr>
              <a:t>Aedes</a:t>
            </a:r>
            <a:r>
              <a:rPr lang="fr-FR" altLang="fr-FR" sz="1200" b="1" i="1" dirty="0">
                <a:solidFill>
                  <a:schemeClr val="tx1"/>
                </a:solidFill>
              </a:rPr>
              <a:t> </a:t>
            </a:r>
            <a:r>
              <a:rPr lang="fr-FR" altLang="fr-FR" sz="1200" b="1" i="1" dirty="0" err="1">
                <a:solidFill>
                  <a:schemeClr val="tx1"/>
                </a:solidFill>
              </a:rPr>
              <a:t>vexans</a:t>
            </a:r>
            <a:endParaRPr lang="fr-FR" altLang="fr-FR" sz="1200" b="1" i="1" dirty="0">
              <a:solidFill>
                <a:schemeClr val="tx1"/>
              </a:solidFill>
            </a:endParaRPr>
          </a:p>
        </p:txBody>
      </p:sp>
      <p:sp>
        <p:nvSpPr>
          <p:cNvPr id="10254" name="ZoneTexte 8"/>
          <p:cNvSpPr txBox="1">
            <a:spLocks noChangeArrowheads="1"/>
          </p:cNvSpPr>
          <p:nvPr/>
        </p:nvSpPr>
        <p:spPr bwMode="auto">
          <a:xfrm>
            <a:off x="7170534" y="4893966"/>
            <a:ext cx="24898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altLang="fr-FR" b="1" dirty="0">
                <a:solidFill>
                  <a:schemeClr val="tx1"/>
                </a:solidFill>
              </a:rPr>
              <a:t>Milieux + ou - salés</a:t>
            </a:r>
          </a:p>
        </p:txBody>
      </p:sp>
      <p:sp>
        <p:nvSpPr>
          <p:cNvPr id="10255" name="ZoneTexte 29"/>
          <p:cNvSpPr txBox="1">
            <a:spLocks noChangeArrowheads="1"/>
          </p:cNvSpPr>
          <p:nvPr/>
        </p:nvSpPr>
        <p:spPr bwMode="auto">
          <a:xfrm>
            <a:off x="7170534" y="5309094"/>
            <a:ext cx="28832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altLang="fr-FR" b="1" dirty="0">
                <a:solidFill>
                  <a:schemeClr val="tx1"/>
                </a:solidFill>
              </a:rPr>
              <a:t>Milieux doux forestiers</a:t>
            </a:r>
          </a:p>
        </p:txBody>
      </p:sp>
      <p:sp>
        <p:nvSpPr>
          <p:cNvPr id="10256" name="ZoneTexte 30"/>
          <p:cNvSpPr txBox="1">
            <a:spLocks noChangeArrowheads="1"/>
          </p:cNvSpPr>
          <p:nvPr/>
        </p:nvSpPr>
        <p:spPr bwMode="auto">
          <a:xfrm>
            <a:off x="7170534" y="5801437"/>
            <a:ext cx="26134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altLang="fr-FR" b="1" dirty="0">
                <a:solidFill>
                  <a:schemeClr val="tx1"/>
                </a:solidFill>
              </a:rPr>
              <a:t>Milieux doux ouverts</a:t>
            </a:r>
          </a:p>
        </p:txBody>
      </p:sp>
      <p:sp>
        <p:nvSpPr>
          <p:cNvPr id="10257" name="ZoneTexte 9"/>
          <p:cNvSpPr txBox="1">
            <a:spLocks noChangeArrowheads="1"/>
          </p:cNvSpPr>
          <p:nvPr/>
        </p:nvSpPr>
        <p:spPr bwMode="auto">
          <a:xfrm>
            <a:off x="1152525" y="4870450"/>
            <a:ext cx="25193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altLang="fr-FR" sz="1200" b="1" i="1">
                <a:solidFill>
                  <a:schemeClr val="tx1"/>
                </a:solidFill>
              </a:rPr>
              <a:t>Anopheles claviger</a:t>
            </a:r>
          </a:p>
          <a:p>
            <a:endParaRPr lang="fr-FR" altLang="fr-FR" sz="1200" b="1" i="1">
              <a:solidFill>
                <a:schemeClr val="tx1"/>
              </a:solidFill>
            </a:endParaRPr>
          </a:p>
          <a:p>
            <a:r>
              <a:rPr lang="fr-FR" altLang="fr-FR" sz="1200" b="1" i="1">
                <a:solidFill>
                  <a:schemeClr val="tx1"/>
                </a:solidFill>
              </a:rPr>
              <a:t>Coquilletidia sp.</a:t>
            </a:r>
          </a:p>
          <a:p>
            <a:endParaRPr lang="fr-FR" altLang="fr-FR" sz="1200" b="1" i="1">
              <a:solidFill>
                <a:schemeClr val="tx1"/>
              </a:solidFill>
            </a:endParaRPr>
          </a:p>
          <a:p>
            <a:r>
              <a:rPr lang="fr-FR" altLang="fr-FR" sz="1200" b="1" i="1">
                <a:solidFill>
                  <a:schemeClr val="tx1"/>
                </a:solidFill>
              </a:rPr>
              <a:t>Culiseta annulata</a:t>
            </a:r>
          </a:p>
          <a:p>
            <a:endParaRPr lang="fr-FR" altLang="fr-FR" sz="1200" b="1" i="1">
              <a:solidFill>
                <a:schemeClr val="tx1"/>
              </a:solidFill>
            </a:endParaRPr>
          </a:p>
        </p:txBody>
      </p:sp>
      <p:sp>
        <p:nvSpPr>
          <p:cNvPr id="10258" name="ZoneTexte 32"/>
          <p:cNvSpPr txBox="1">
            <a:spLocks noChangeArrowheads="1"/>
          </p:cNvSpPr>
          <p:nvPr/>
        </p:nvSpPr>
        <p:spPr bwMode="auto">
          <a:xfrm>
            <a:off x="7446963" y="2617788"/>
            <a:ext cx="2060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altLang="fr-FR" b="1">
                <a:solidFill>
                  <a:schemeClr val="tx1"/>
                </a:solidFill>
              </a:rPr>
              <a:t>Creux d’arbre</a:t>
            </a:r>
          </a:p>
        </p:txBody>
      </p:sp>
      <p:sp>
        <p:nvSpPr>
          <p:cNvPr id="10259" name="ZoneTexte 10"/>
          <p:cNvSpPr txBox="1">
            <a:spLocks noChangeArrowheads="1"/>
          </p:cNvSpPr>
          <p:nvPr/>
        </p:nvSpPr>
        <p:spPr bwMode="auto">
          <a:xfrm>
            <a:off x="2883461" y="4939762"/>
            <a:ext cx="20887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altLang="fr-FR" b="1" dirty="0">
                <a:solidFill>
                  <a:schemeClr val="tx1"/>
                </a:solidFill>
              </a:rPr>
              <a:t>Eaux oxygénées</a:t>
            </a:r>
          </a:p>
        </p:txBody>
      </p:sp>
      <p:sp>
        <p:nvSpPr>
          <p:cNvPr id="10260" name="ZoneTexte 34"/>
          <p:cNvSpPr txBox="1">
            <a:spLocks noChangeArrowheads="1"/>
          </p:cNvSpPr>
          <p:nvPr/>
        </p:nvSpPr>
        <p:spPr bwMode="auto">
          <a:xfrm>
            <a:off x="2883461" y="5364013"/>
            <a:ext cx="1873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altLang="fr-FR" b="1" dirty="0">
                <a:solidFill>
                  <a:schemeClr val="tx1"/>
                </a:solidFill>
              </a:rPr>
              <a:t>Roselières</a:t>
            </a:r>
          </a:p>
        </p:txBody>
      </p:sp>
      <p:sp>
        <p:nvSpPr>
          <p:cNvPr id="10261" name="ZoneTexte 1"/>
          <p:cNvSpPr txBox="1">
            <a:spLocks noChangeArrowheads="1"/>
          </p:cNvSpPr>
          <p:nvPr/>
        </p:nvSpPr>
        <p:spPr bwMode="auto">
          <a:xfrm>
            <a:off x="1006475" y="3203575"/>
            <a:ext cx="174278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altLang="fr-FR" sz="1200" b="1" i="1">
                <a:solidFill>
                  <a:schemeClr val="tx1"/>
                </a:solidFill>
              </a:rPr>
              <a:t>Anopheles plumbeus</a:t>
            </a:r>
          </a:p>
        </p:txBody>
      </p:sp>
      <p:sp>
        <p:nvSpPr>
          <p:cNvPr id="10262" name="ZoneTexte 21"/>
          <p:cNvSpPr txBox="1">
            <a:spLocks noChangeArrowheads="1"/>
          </p:cNvSpPr>
          <p:nvPr/>
        </p:nvSpPr>
        <p:spPr bwMode="auto">
          <a:xfrm>
            <a:off x="5435600" y="3025775"/>
            <a:ext cx="174278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altLang="fr-FR" sz="1200" b="1" i="1" dirty="0" err="1">
                <a:solidFill>
                  <a:schemeClr val="tx1"/>
                </a:solidFill>
              </a:rPr>
              <a:t>Anopheles</a:t>
            </a:r>
            <a:r>
              <a:rPr lang="fr-FR" altLang="fr-FR" sz="1200" b="1" i="1" dirty="0">
                <a:solidFill>
                  <a:schemeClr val="tx1"/>
                </a:solidFill>
              </a:rPr>
              <a:t> </a:t>
            </a:r>
            <a:r>
              <a:rPr lang="fr-FR" altLang="fr-FR" sz="1200" b="1" i="1" dirty="0" err="1">
                <a:solidFill>
                  <a:schemeClr val="tx1"/>
                </a:solidFill>
              </a:rPr>
              <a:t>plumbeus</a:t>
            </a:r>
            <a:endParaRPr lang="fr-FR" altLang="fr-FR" sz="1200" b="1" i="1" dirty="0">
              <a:solidFill>
                <a:schemeClr val="tx1"/>
              </a:solidFill>
            </a:endParaRPr>
          </a:p>
        </p:txBody>
      </p:sp>
      <p:sp>
        <p:nvSpPr>
          <p:cNvPr id="10263" name="ZoneTexte 2"/>
          <p:cNvSpPr txBox="1">
            <a:spLocks noChangeArrowheads="1"/>
          </p:cNvSpPr>
          <p:nvPr/>
        </p:nvSpPr>
        <p:spPr bwMode="auto">
          <a:xfrm>
            <a:off x="2836374" y="3087062"/>
            <a:ext cx="16557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altLang="fr-FR" b="1" dirty="0">
                <a:solidFill>
                  <a:schemeClr val="tx1"/>
                </a:solidFill>
              </a:rPr>
              <a:t>Fosses enterrées</a:t>
            </a:r>
          </a:p>
        </p:txBody>
      </p:sp>
      <p:sp>
        <p:nvSpPr>
          <p:cNvPr id="2" name="Ellipse 1"/>
          <p:cNvSpPr/>
          <p:nvPr/>
        </p:nvSpPr>
        <p:spPr bwMode="auto">
          <a:xfrm>
            <a:off x="5327650" y="2386013"/>
            <a:ext cx="719137" cy="63976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6" name="Ellipse 25"/>
          <p:cNvSpPr/>
          <p:nvPr/>
        </p:nvSpPr>
        <p:spPr bwMode="auto">
          <a:xfrm>
            <a:off x="5687218" y="4536540"/>
            <a:ext cx="719137" cy="188567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556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18" y="1156812"/>
            <a:ext cx="2530384" cy="1686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2" name="Picture 4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027" y="1524554"/>
            <a:ext cx="1390569" cy="185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4168" y="5463218"/>
            <a:ext cx="2880320" cy="1984220"/>
          </a:xfrm>
          <a:prstGeom prst="rect">
            <a:avLst/>
          </a:prstGeom>
        </p:spPr>
      </p:pic>
      <p:pic>
        <p:nvPicPr>
          <p:cNvPr id="4104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466725"/>
            <a:ext cx="84994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Rectangle 1"/>
          <p:cNvSpPr>
            <a:spLocks noChangeArrowheads="1"/>
          </p:cNvSpPr>
          <p:nvPr/>
        </p:nvSpPr>
        <p:spPr bwMode="auto">
          <a:xfrm>
            <a:off x="1006475" y="544513"/>
            <a:ext cx="7705956" cy="46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altLang="fr-FR" sz="2600" dirty="0">
                <a:solidFill>
                  <a:srgbClr val="000000"/>
                </a:solidFill>
              </a:rPr>
              <a:t>Mais une influence des échanges internationaux …</a:t>
            </a:r>
          </a:p>
        </p:txBody>
      </p:sp>
      <p:pic>
        <p:nvPicPr>
          <p:cNvPr id="2050" name="Picture 2" descr="Afficher l'image d'origi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17" y="2136965"/>
            <a:ext cx="9777308" cy="465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/>
          <p:cNvSpPr/>
          <p:nvPr/>
        </p:nvSpPr>
        <p:spPr bwMode="auto">
          <a:xfrm>
            <a:off x="7383672" y="3095113"/>
            <a:ext cx="1617079" cy="188116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" name="Ellipse 8"/>
          <p:cNvSpPr/>
          <p:nvPr/>
        </p:nvSpPr>
        <p:spPr bwMode="auto">
          <a:xfrm>
            <a:off x="787062" y="3103356"/>
            <a:ext cx="1804977" cy="10853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" name="Ellipse 9"/>
          <p:cNvSpPr/>
          <p:nvPr/>
        </p:nvSpPr>
        <p:spPr bwMode="auto">
          <a:xfrm>
            <a:off x="4194503" y="2755638"/>
            <a:ext cx="1008112" cy="100811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" name="Forme libre : forme 5"/>
          <p:cNvSpPr/>
          <p:nvPr/>
        </p:nvSpPr>
        <p:spPr bwMode="auto">
          <a:xfrm>
            <a:off x="2232000" y="4139878"/>
            <a:ext cx="5544614" cy="1971348"/>
          </a:xfrm>
          <a:custGeom>
            <a:avLst/>
            <a:gdLst>
              <a:gd name="connsiteX0" fmla="*/ 4460240 w 4460240"/>
              <a:gd name="connsiteY0" fmla="*/ 721360 h 1976106"/>
              <a:gd name="connsiteX1" fmla="*/ 3505200 w 4460240"/>
              <a:gd name="connsiteY1" fmla="*/ 1595120 h 1976106"/>
              <a:gd name="connsiteX2" fmla="*/ 2560320 w 4460240"/>
              <a:gd name="connsiteY2" fmla="*/ 1971040 h 1976106"/>
              <a:gd name="connsiteX3" fmla="*/ 2011680 w 4460240"/>
              <a:gd name="connsiteY3" fmla="*/ 1747520 h 1976106"/>
              <a:gd name="connsiteX4" fmla="*/ 1270000 w 4460240"/>
              <a:gd name="connsiteY4" fmla="*/ 894080 h 1976106"/>
              <a:gd name="connsiteX5" fmla="*/ 0 w 4460240"/>
              <a:gd name="connsiteY5" fmla="*/ 0 h 1976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60240" h="1976106">
                <a:moveTo>
                  <a:pt x="4460240" y="721360"/>
                </a:moveTo>
                <a:cubicBezTo>
                  <a:pt x="4141046" y="1054100"/>
                  <a:pt x="3821853" y="1386840"/>
                  <a:pt x="3505200" y="1595120"/>
                </a:cubicBezTo>
                <a:cubicBezTo>
                  <a:pt x="3188547" y="1803400"/>
                  <a:pt x="2809240" y="1945640"/>
                  <a:pt x="2560320" y="1971040"/>
                </a:cubicBezTo>
                <a:cubicBezTo>
                  <a:pt x="2311400" y="1996440"/>
                  <a:pt x="2226733" y="1927013"/>
                  <a:pt x="2011680" y="1747520"/>
                </a:cubicBezTo>
                <a:cubicBezTo>
                  <a:pt x="1796627" y="1568027"/>
                  <a:pt x="1605280" y="1185333"/>
                  <a:pt x="1270000" y="894080"/>
                </a:cubicBezTo>
                <a:cubicBezTo>
                  <a:pt x="934720" y="602827"/>
                  <a:pt x="467360" y="301413"/>
                  <a:pt x="0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3" name="Forme libre : forme 12"/>
          <p:cNvSpPr/>
          <p:nvPr/>
        </p:nvSpPr>
        <p:spPr bwMode="auto">
          <a:xfrm>
            <a:off x="8820608" y="3992880"/>
            <a:ext cx="1207312" cy="146998"/>
          </a:xfrm>
          <a:custGeom>
            <a:avLst/>
            <a:gdLst>
              <a:gd name="connsiteX0" fmla="*/ 0 w 1808480"/>
              <a:gd name="connsiteY0" fmla="*/ 660400 h 660400"/>
              <a:gd name="connsiteX1" fmla="*/ 1808480 w 1808480"/>
              <a:gd name="connsiteY1" fmla="*/ 0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08480" h="660400">
                <a:moveTo>
                  <a:pt x="0" y="660400"/>
                </a:moveTo>
                <a:lnTo>
                  <a:pt x="1808480" y="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cxnSp>
        <p:nvCxnSpPr>
          <p:cNvPr id="15" name="Connecteur droit 14"/>
          <p:cNvCxnSpPr/>
          <p:nvPr/>
        </p:nvCxnSpPr>
        <p:spPr bwMode="auto">
          <a:xfrm flipV="1">
            <a:off x="35756" y="3940422"/>
            <a:ext cx="828092" cy="52458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Connecteur droit 17"/>
          <p:cNvCxnSpPr>
            <a:endCxn id="10" idx="2"/>
          </p:cNvCxnSpPr>
          <p:nvPr/>
        </p:nvCxnSpPr>
        <p:spPr bwMode="auto">
          <a:xfrm flipV="1">
            <a:off x="2592039" y="3259694"/>
            <a:ext cx="1602464" cy="232111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Forme libre : forme 18"/>
          <p:cNvSpPr/>
          <p:nvPr/>
        </p:nvSpPr>
        <p:spPr bwMode="auto">
          <a:xfrm>
            <a:off x="5039360" y="3581846"/>
            <a:ext cx="2468880" cy="1152760"/>
          </a:xfrm>
          <a:custGeom>
            <a:avLst/>
            <a:gdLst>
              <a:gd name="connsiteX0" fmla="*/ 2468880 w 2468880"/>
              <a:gd name="connsiteY0" fmla="*/ 898714 h 1152760"/>
              <a:gd name="connsiteX1" fmla="*/ 2072640 w 2468880"/>
              <a:gd name="connsiteY1" fmla="*/ 1152714 h 1152760"/>
              <a:gd name="connsiteX2" fmla="*/ 1513840 w 2468880"/>
              <a:gd name="connsiteY2" fmla="*/ 919034 h 1152760"/>
              <a:gd name="connsiteX3" fmla="*/ 1097280 w 2468880"/>
              <a:gd name="connsiteY3" fmla="*/ 817434 h 1152760"/>
              <a:gd name="connsiteX4" fmla="*/ 955040 w 2468880"/>
              <a:gd name="connsiteY4" fmla="*/ 868234 h 1152760"/>
              <a:gd name="connsiteX5" fmla="*/ 812800 w 2468880"/>
              <a:gd name="connsiteY5" fmla="*/ 715834 h 1152760"/>
              <a:gd name="connsiteX6" fmla="*/ 477520 w 2468880"/>
              <a:gd name="connsiteY6" fmla="*/ 96074 h 1152760"/>
              <a:gd name="connsiteX7" fmla="*/ 0 w 2468880"/>
              <a:gd name="connsiteY7" fmla="*/ 14794 h 115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68880" h="1152760">
                <a:moveTo>
                  <a:pt x="2468880" y="898714"/>
                </a:moveTo>
                <a:cubicBezTo>
                  <a:pt x="2350346" y="1024020"/>
                  <a:pt x="2231813" y="1149327"/>
                  <a:pt x="2072640" y="1152714"/>
                </a:cubicBezTo>
                <a:cubicBezTo>
                  <a:pt x="1913467" y="1156101"/>
                  <a:pt x="1676400" y="974914"/>
                  <a:pt x="1513840" y="919034"/>
                </a:cubicBezTo>
                <a:cubicBezTo>
                  <a:pt x="1351280" y="863154"/>
                  <a:pt x="1190413" y="825901"/>
                  <a:pt x="1097280" y="817434"/>
                </a:cubicBezTo>
                <a:cubicBezTo>
                  <a:pt x="1004147" y="808967"/>
                  <a:pt x="1002453" y="885167"/>
                  <a:pt x="955040" y="868234"/>
                </a:cubicBezTo>
                <a:cubicBezTo>
                  <a:pt x="907627" y="851301"/>
                  <a:pt x="892387" y="844527"/>
                  <a:pt x="812800" y="715834"/>
                </a:cubicBezTo>
                <a:cubicBezTo>
                  <a:pt x="733213" y="587141"/>
                  <a:pt x="612987" y="212914"/>
                  <a:pt x="477520" y="96074"/>
                </a:cubicBezTo>
                <a:cubicBezTo>
                  <a:pt x="342053" y="-20766"/>
                  <a:pt x="76200" y="-7219"/>
                  <a:pt x="0" y="14794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263469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466725"/>
            <a:ext cx="84994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58" y="1230699"/>
            <a:ext cx="3259348" cy="204508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423935" y="1500521"/>
            <a:ext cx="2284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Aedes</a:t>
            </a:r>
            <a:r>
              <a:rPr lang="fr-FR" i="1" dirty="0"/>
              <a:t> </a:t>
            </a:r>
            <a:r>
              <a:rPr lang="fr-FR" i="1" dirty="0" err="1"/>
              <a:t>albopictus</a:t>
            </a:r>
            <a:endParaRPr lang="fr-FR" i="1" dirty="0"/>
          </a:p>
        </p:txBody>
      </p:sp>
      <p:sp>
        <p:nvSpPr>
          <p:cNvPr id="7" name="ZoneTexte 6"/>
          <p:cNvSpPr txBox="1"/>
          <p:nvPr/>
        </p:nvSpPr>
        <p:spPr>
          <a:xfrm>
            <a:off x="64325" y="4896017"/>
            <a:ext cx="1872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Habitat originel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727943" y="4757517"/>
            <a:ext cx="2068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Creux d’arbres</a:t>
            </a:r>
          </a:p>
          <a:p>
            <a:r>
              <a:rPr lang="fr-FR" dirty="0"/>
              <a:t>Creux de rochers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6287" y="3684101"/>
            <a:ext cx="1675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Origine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000429" y="3692874"/>
            <a:ext cx="212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Sud-est asiatique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84101" y="6100549"/>
            <a:ext cx="1663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Compétence vectorielle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1751868" y="6085020"/>
            <a:ext cx="1663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Chikungunya</a:t>
            </a:r>
            <a:endParaRPr lang="fr-FR" dirty="0"/>
          </a:p>
          <a:p>
            <a:r>
              <a:rPr lang="fr-FR" dirty="0"/>
              <a:t>Dengue</a:t>
            </a:r>
          </a:p>
          <a:p>
            <a:r>
              <a:rPr lang="fr-FR" dirty="0" err="1"/>
              <a:t>Zika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152" y="2966130"/>
            <a:ext cx="6427862" cy="4545631"/>
          </a:xfrm>
          <a:prstGeom prst="rect">
            <a:avLst/>
          </a:prstGeom>
        </p:spPr>
      </p:pic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1006475" y="544513"/>
            <a:ext cx="6237605" cy="46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altLang="fr-FR" sz="2600" dirty="0">
                <a:solidFill>
                  <a:srgbClr val="000000"/>
                </a:solidFill>
              </a:rPr>
              <a:t>… installation de cinq espèces exotiques</a:t>
            </a:r>
          </a:p>
        </p:txBody>
      </p:sp>
    </p:spTree>
    <p:extLst>
      <p:ext uri="{BB962C8B-B14F-4D97-AF65-F5344CB8AC3E}">
        <p14:creationId xmlns:p14="http://schemas.microsoft.com/office/powerpoint/2010/main" val="36578718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466725"/>
            <a:ext cx="84994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36" y="1230700"/>
            <a:ext cx="3229441" cy="202631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384128" y="1353286"/>
            <a:ext cx="2284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Aedes</a:t>
            </a:r>
            <a:r>
              <a:rPr lang="fr-FR" i="1" dirty="0"/>
              <a:t> </a:t>
            </a:r>
            <a:r>
              <a:rPr lang="fr-FR" i="1" dirty="0" err="1"/>
              <a:t>japonicus</a:t>
            </a:r>
            <a:endParaRPr lang="fr-FR" i="1" dirty="0"/>
          </a:p>
        </p:txBody>
      </p:sp>
      <p:sp>
        <p:nvSpPr>
          <p:cNvPr id="7" name="ZoneTexte 6"/>
          <p:cNvSpPr txBox="1"/>
          <p:nvPr/>
        </p:nvSpPr>
        <p:spPr>
          <a:xfrm>
            <a:off x="-248" y="4896017"/>
            <a:ext cx="1872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Habitat originel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727944" y="4757517"/>
            <a:ext cx="2068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Zone forestière, Creux d’arbres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83722" y="3684101"/>
            <a:ext cx="1675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Origine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1198840" y="3665434"/>
            <a:ext cx="2473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Corée, Japon, Taiwan, Chine, Russie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-248" y="6100549"/>
            <a:ext cx="1663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Compétence vectorielle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1315294" y="6100549"/>
            <a:ext cx="2428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Encéphalite japonaise</a:t>
            </a:r>
          </a:p>
          <a:p>
            <a:r>
              <a:rPr lang="fr-FR" dirty="0"/>
              <a:t>Virus W.N. ?</a:t>
            </a:r>
          </a:p>
          <a:p>
            <a:r>
              <a:rPr lang="fr-FR" dirty="0"/>
              <a:t>Dengue / </a:t>
            </a:r>
            <a:r>
              <a:rPr lang="fr-FR" dirty="0" err="1"/>
              <a:t>chingunya</a:t>
            </a:r>
            <a:r>
              <a:rPr lang="fr-FR" dirty="0"/>
              <a:t> ?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453" y="3059757"/>
            <a:ext cx="6363221" cy="4499918"/>
          </a:xfrm>
          <a:prstGeom prst="rect">
            <a:avLst/>
          </a:prstGeom>
        </p:spPr>
      </p:pic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1006475" y="544513"/>
            <a:ext cx="6237605" cy="46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altLang="fr-FR" sz="2600" dirty="0">
                <a:solidFill>
                  <a:srgbClr val="000000"/>
                </a:solidFill>
              </a:rPr>
              <a:t>… installation de cinq espèces exotiques</a:t>
            </a:r>
          </a:p>
        </p:txBody>
      </p:sp>
    </p:spTree>
    <p:extLst>
      <p:ext uri="{BB962C8B-B14F-4D97-AF65-F5344CB8AC3E}">
        <p14:creationId xmlns:p14="http://schemas.microsoft.com/office/powerpoint/2010/main" val="32575349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466725"/>
            <a:ext cx="84994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://ecdc.europa.eu/en/healthtopics/vectors/mosquitoes/PublishingImages/vectors-mosquitoes-aedes-koreicu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79" y="1223649"/>
            <a:ext cx="2945486" cy="184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3240112" y="1389632"/>
            <a:ext cx="2284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Aedes</a:t>
            </a:r>
            <a:r>
              <a:rPr lang="fr-FR" i="1" dirty="0"/>
              <a:t> </a:t>
            </a:r>
            <a:r>
              <a:rPr lang="fr-FR" i="1" dirty="0" err="1"/>
              <a:t>koreicus</a:t>
            </a:r>
            <a:endParaRPr lang="fr-FR" i="1" dirty="0"/>
          </a:p>
        </p:txBody>
      </p:sp>
      <p:sp>
        <p:nvSpPr>
          <p:cNvPr id="7" name="ZoneTexte 6"/>
          <p:cNvSpPr txBox="1"/>
          <p:nvPr/>
        </p:nvSpPr>
        <p:spPr>
          <a:xfrm>
            <a:off x="-248" y="4896017"/>
            <a:ext cx="1872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Habitat originel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632750" y="4822696"/>
            <a:ext cx="18722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Gîtes de petite taille (bassin, creux d’arbres, rochers)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1714" y="3684101"/>
            <a:ext cx="1675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Origine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1079091" y="3679720"/>
            <a:ext cx="242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Japon, Chine, Russie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19528" y="6100549"/>
            <a:ext cx="1663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Compétence vectorielle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1439913" y="6154474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Peu connue</a:t>
            </a:r>
          </a:p>
          <a:p>
            <a:r>
              <a:rPr lang="fr-FR" dirty="0"/>
              <a:t>Encéphalite japonaise ?</a:t>
            </a:r>
          </a:p>
          <a:p>
            <a:r>
              <a:rPr lang="fr-FR" dirty="0" err="1"/>
              <a:t>Dirofilariose</a:t>
            </a:r>
            <a:r>
              <a:rPr lang="fr-FR" dirty="0"/>
              <a:t> ?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959" y="2891054"/>
            <a:ext cx="6567683" cy="4644509"/>
          </a:xfrm>
          <a:prstGeom prst="rect">
            <a:avLst/>
          </a:prstGeom>
        </p:spPr>
      </p:pic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1006475" y="544513"/>
            <a:ext cx="6237605" cy="46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altLang="fr-FR" sz="2600" dirty="0">
                <a:solidFill>
                  <a:srgbClr val="000000"/>
                </a:solidFill>
              </a:rPr>
              <a:t>… installation de cinq espèces exotiques</a:t>
            </a:r>
          </a:p>
        </p:txBody>
      </p:sp>
    </p:spTree>
    <p:extLst>
      <p:ext uri="{BB962C8B-B14F-4D97-AF65-F5344CB8AC3E}">
        <p14:creationId xmlns:p14="http://schemas.microsoft.com/office/powerpoint/2010/main" val="33945821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466725"/>
            <a:ext cx="84994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72" y="5102151"/>
            <a:ext cx="2942121" cy="184603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162" y="1785123"/>
            <a:ext cx="3047503" cy="191215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8225"/>
            <a:ext cx="5472360" cy="386992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073" y="3675861"/>
            <a:ext cx="5472360" cy="3869923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59640" y="6939337"/>
            <a:ext cx="2028344" cy="3688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i="1" dirty="0"/>
              <a:t>Aedes </a:t>
            </a:r>
            <a:r>
              <a:rPr lang="fr-FR" i="1" dirty="0" err="1"/>
              <a:t>aegypti</a:t>
            </a:r>
            <a:endParaRPr lang="fr-FR" i="1" dirty="0"/>
          </a:p>
        </p:txBody>
      </p:sp>
      <p:sp>
        <p:nvSpPr>
          <p:cNvPr id="29" name="ZoneTexte 28"/>
          <p:cNvSpPr txBox="1"/>
          <p:nvPr/>
        </p:nvSpPr>
        <p:spPr>
          <a:xfrm>
            <a:off x="7886917" y="1415791"/>
            <a:ext cx="2024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/>
              <a:t>Aedes </a:t>
            </a:r>
            <a:r>
              <a:rPr lang="fr-FR" i="1" dirty="0" err="1"/>
              <a:t>atropalpus</a:t>
            </a:r>
            <a:endParaRPr lang="fr-FR" i="1" dirty="0"/>
          </a:p>
        </p:txBody>
      </p: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1006475" y="544513"/>
            <a:ext cx="6237605" cy="46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altLang="fr-FR" sz="2600" dirty="0">
                <a:solidFill>
                  <a:srgbClr val="000000"/>
                </a:solidFill>
              </a:rPr>
              <a:t>… installation de cinq espèces exotiques</a:t>
            </a:r>
          </a:p>
        </p:txBody>
      </p:sp>
    </p:spTree>
    <p:extLst>
      <p:ext uri="{BB962C8B-B14F-4D97-AF65-F5344CB8AC3E}">
        <p14:creationId xmlns:p14="http://schemas.microsoft.com/office/powerpoint/2010/main" val="15763509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hème Offic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Thème Offic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1239</Words>
  <Application>Microsoft Office PowerPoint</Application>
  <PresentationFormat>Benutzerdefiniert</PresentationFormat>
  <Paragraphs>317</Paragraphs>
  <Slides>22</Slides>
  <Notes>22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9" baseType="lpstr">
      <vt:lpstr>Microsoft YaHei</vt:lpstr>
      <vt:lpstr>Arial</vt:lpstr>
      <vt:lpstr>Lucida Sans Unicode</vt:lpstr>
      <vt:lpstr>Segoe UI</vt:lpstr>
      <vt:lpstr>Times New Roman</vt:lpstr>
      <vt:lpstr>Wingdings</vt:lpstr>
      <vt:lpstr>Thème 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besnard</dc:creator>
  <cp:lastModifiedBy>Windows User</cp:lastModifiedBy>
  <cp:revision>481</cp:revision>
  <cp:lastPrinted>2016-04-13T16:43:38Z</cp:lastPrinted>
  <dcterms:created xsi:type="dcterms:W3CDTF">2014-05-27T14:41:29Z</dcterms:created>
  <dcterms:modified xsi:type="dcterms:W3CDTF">2017-03-29T11:59:11Z</dcterms:modified>
</cp:coreProperties>
</file>